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77" r:id="rId4"/>
    <p:sldId id="279" r:id="rId5"/>
    <p:sldId id="280" r:id="rId6"/>
    <p:sldId id="271" r:id="rId7"/>
    <p:sldId id="260" r:id="rId8"/>
    <p:sldId id="267" r:id="rId9"/>
    <p:sldId id="281" r:id="rId10"/>
    <p:sldId id="269" r:id="rId11"/>
    <p:sldId id="274" r:id="rId12"/>
    <p:sldId id="263" r:id="rId13"/>
    <p:sldId id="282" r:id="rId14"/>
    <p:sldId id="264" r:id="rId15"/>
    <p:sldId id="265" r:id="rId16"/>
    <p:sldId id="283"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60"/>
  </p:normalViewPr>
  <p:slideViewPr>
    <p:cSldViewPr snapToGrid="0">
      <p:cViewPr varScale="1">
        <p:scale>
          <a:sx n="90" d="100"/>
          <a:sy n="90" d="100"/>
        </p:scale>
        <p:origin x="232" y="9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24D7B1-9491-442D-9A5D-4D006D23128F}" type="datetimeFigureOut">
              <a:rPr lang="en-US" smtClean="0"/>
              <a:t>1/11/25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F58212-50F9-4429-B688-C5B3FC765DD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08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11/01/2025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11/01/2025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11/01/2025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11/01/2025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11/01/2025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11/01/2025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11/01/2025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11/01/2025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11/01/2025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11/01/2025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11/01/2025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4994CE30-7D40-4BC0-BA0D-56C992D5B4BD}" type="datetimeFigureOut">
              <a:rPr lang="en-GB" smtClean="0"/>
              <a:t>11/01/2025</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1BCD3F7E-62B3-4FB9-95CE-D1B0CC271B85}" type="slidenum">
              <a:rPr lang="en-GB" smtClean="0"/>
              <a:t>‹#›</a:t>
            </a:fld>
            <a:endParaRPr lang="en-GB"/>
          </a:p>
        </p:txBody>
      </p:sp>
      <p:sp>
        <p:nvSpPr>
          <p:cNvPr id="8" name="Line 6"/>
          <p:cNvSpPr>
            <a:spLocks noChangeShapeType="1"/>
          </p:cNvSpPr>
          <p:nvPr/>
        </p:nvSpPr>
        <p:spPr bwMode="auto">
          <a:xfrm>
            <a:off x="812800" y="914400"/>
            <a:ext cx="10668000" cy="0"/>
          </a:xfrm>
          <a:prstGeom prst="line">
            <a:avLst/>
          </a:prstGeom>
          <a:noFill/>
          <a:ln w="57150" cmpd="thickThin">
            <a:solidFill>
              <a:schemeClr val="tx1"/>
            </a:solidFill>
            <a:round/>
          </a:ln>
          <a:effectLst/>
        </p:spPr>
        <p:txBody>
          <a:bodyPr/>
          <a:lstStyle/>
          <a:p>
            <a:pPr>
              <a:defRPr/>
            </a:pPr>
            <a:endParaRPr lang="en-IN" sz="1800"/>
          </a:p>
        </p:txBody>
      </p:sp>
      <p:pic>
        <p:nvPicPr>
          <p:cNvPr id="7" name="Picture 7"/>
          <p:cNvPicPr>
            <a:picLocks noChangeAspect="1"/>
          </p:cNvPicPr>
          <p:nvPr/>
        </p:nvPicPr>
        <p:blipFill rotWithShape="1">
          <a:blip r:embed="rId13">
            <a:extLst>
              <a:ext uri="{28A0092B-C50C-407E-A947-70E740481C1C}">
                <a14:useLocalDpi xmlns:a14="http://schemas.microsoft.com/office/drawing/2010/main" val="0"/>
              </a:ext>
            </a:extLst>
          </a:blip>
          <a:srcRect b="18045"/>
          <a:stretch>
            <a:fillRect/>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2800" b="1" kern="1200">
          <a:solidFill>
            <a:srgbClr val="FF0000"/>
          </a:solidFill>
          <a:latin typeface="Verdana" panose="020B0604030504040204" pitchFamily="34" charset="0"/>
          <a:ea typeface="Verdana" panose="020B0604030504040204" pitchFamily="34" charset="0"/>
          <a:cs typeface="Verdana" panose="020B060403050404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90469" y="1069102"/>
            <a:ext cx="10363200" cy="9628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a:buNone/>
            </a:pPr>
            <a:r>
              <a:rPr lang="en-US" dirty="0">
                <a:solidFill>
                  <a:schemeClr val="tx1"/>
                </a:solidFill>
                <a:latin typeface="Cambria" panose="02040503050406030204" pitchFamily="18" charset="0"/>
                <a:ea typeface="Cambria" panose="02040503050406030204" pitchFamily="18" charset="0"/>
              </a:rPr>
              <a:t>PROACTIVE DISASTER DETECTION</a:t>
            </a:r>
            <a:endParaRPr dirty="0">
              <a:solidFill>
                <a:schemeClr val="tx1"/>
              </a:solidFill>
              <a:latin typeface="Cambria" panose="02040503050406030204" pitchFamily="18" charset="0"/>
              <a:ea typeface="Cambria" panose="02040503050406030204" pitchFamily="18" charset="0"/>
            </a:endParaRPr>
          </a:p>
        </p:txBody>
      </p:sp>
      <p:sp>
        <p:nvSpPr>
          <p:cNvPr id="88" name="Google Shape;88;p13"/>
          <p:cNvSpPr txBox="1">
            <a:spLocks noGrp="1"/>
          </p:cNvSpPr>
          <p:nvPr>
            <p:ph type="subTitle" idx="1"/>
          </p:nvPr>
        </p:nvSpPr>
        <p:spPr>
          <a:xfrm>
            <a:off x="790469" y="2100770"/>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a:t>
            </a:r>
            <a:r>
              <a:rPr lang="en-GB" dirty="0">
                <a:solidFill>
                  <a:schemeClr val="tx1"/>
                </a:solidFill>
                <a:latin typeface="Cambria" panose="02040503050406030204" pitchFamily="18" charset="0"/>
                <a:ea typeface="Cambria" panose="02040503050406030204" pitchFamily="18" charset="0"/>
              </a:rPr>
              <a:t>ISD-07</a:t>
            </a:r>
            <a:endParaRPr dirty="0">
              <a:solidFill>
                <a:schemeClr val="tx1"/>
              </a:solidFill>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sp>
        <p:nvSpPr>
          <p:cNvPr id="90" name="Google Shape;90;p13"/>
          <p:cNvSpPr txBox="1"/>
          <p:nvPr/>
        </p:nvSpPr>
        <p:spPr>
          <a:xfrm>
            <a:off x="7049876" y="3942748"/>
            <a:ext cx="5514300" cy="20205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a:buNone/>
            </a:pPr>
            <a:r>
              <a:rPr lang="en-GB" sz="2000" b="1" i="0" u="none" strike="noStrike" cap="none" dirty="0">
                <a:solidFill>
                  <a:schemeClr val="tx2"/>
                </a:solidFill>
                <a:latin typeface="Cambria" panose="02040503050406030204" pitchFamily="18" charset="0"/>
                <a:ea typeface="Cambria" panose="02040503050406030204" pitchFamily="18" charset="0"/>
                <a:cs typeface="Verdana"/>
                <a:sym typeface="Verdana"/>
              </a:rPr>
              <a:t>Under the Supervision of,</a:t>
            </a:r>
            <a:endParaRPr dirty="0">
              <a:solidFill>
                <a:schemeClr val="tx2"/>
              </a:solidFill>
              <a:latin typeface="Cambria" panose="02040503050406030204" pitchFamily="18" charset="0"/>
              <a:ea typeface="Cambria" panose="02040503050406030204" pitchFamily="18" charset="0"/>
            </a:endParaRPr>
          </a:p>
          <a:p>
            <a:pPr marL="0" marR="0" lvl="0" indent="0" algn="ctr" rtl="0">
              <a:spcBef>
                <a:spcPts val="400"/>
              </a:spcBef>
              <a:spcAft>
                <a:spcPts val="0"/>
              </a:spcAft>
              <a:buClr>
                <a:srgbClr val="17365D"/>
              </a:buClr>
              <a:buSzPts val="2000"/>
              <a:buFont typeface="Arial"/>
              <a:buNone/>
            </a:pPr>
            <a:endParaRPr sz="2000" b="1" i="0" u="none" strike="noStrike" cap="none" dirty="0">
              <a:solidFill>
                <a:schemeClr val="tx2"/>
              </a:solidFill>
              <a:latin typeface="Cambria" panose="02040503050406030204" pitchFamily="18" charset="0"/>
              <a:ea typeface="Cambria" panose="02040503050406030204" pitchFamily="18" charset="0"/>
              <a:cs typeface="Verdana"/>
              <a:sym typeface="Verdana"/>
            </a:endParaRPr>
          </a:p>
          <a:p>
            <a:pPr marL="0" marR="0" lvl="0" indent="0" algn="l" rtl="0">
              <a:spcBef>
                <a:spcPts val="340"/>
              </a:spcBef>
              <a:spcAft>
                <a:spcPts val="0"/>
              </a:spcAft>
              <a:buClr>
                <a:srgbClr val="17365D"/>
              </a:buClr>
              <a:buSzPts val="1700"/>
              <a:buFont typeface="Arial"/>
              <a:buNone/>
            </a:pPr>
            <a:r>
              <a:rPr lang="en-IN" sz="1800" b="1" i="0" u="none" strike="noStrike" dirty="0">
                <a:solidFill>
                  <a:schemeClr val="tx2"/>
                </a:solidFill>
                <a:effectLst/>
                <a:latin typeface="Cambria" panose="02040503050406030204" pitchFamily="18" charset="0"/>
              </a:rPr>
              <a:t>Prof. Jacob Augustine</a:t>
            </a:r>
          </a:p>
          <a:p>
            <a:pPr marL="0" marR="0" lvl="0" indent="0" algn="l" rtl="0">
              <a:spcBef>
                <a:spcPts val="340"/>
              </a:spcBef>
              <a:spcAft>
                <a:spcPts val="0"/>
              </a:spcAft>
              <a:buClr>
                <a:srgbClr val="17365D"/>
              </a:buClr>
              <a:buSzPts val="1700"/>
              <a:buFont typeface="Arial"/>
              <a:buNone/>
            </a:pPr>
            <a:r>
              <a:rPr lang="en-GB" sz="1700" b="1" i="0" u="none" strike="noStrike" cap="none" dirty="0">
                <a:solidFill>
                  <a:schemeClr val="tx2"/>
                </a:solidFill>
                <a:latin typeface="Cambria" panose="02040503050406030204" pitchFamily="18" charset="0"/>
                <a:ea typeface="Cambria" panose="02040503050406030204" pitchFamily="18" charset="0"/>
                <a:cs typeface="Verdana"/>
                <a:sym typeface="Verdana"/>
              </a:rPr>
              <a:t>Professor </a:t>
            </a:r>
            <a:endParaRPr lang="en-GB" dirty="0">
              <a:solidFill>
                <a:schemeClr val="tx2"/>
              </a:solidFill>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chemeClr val="tx2"/>
                </a:solidFill>
                <a:latin typeface="Cambria" panose="02040503050406030204" pitchFamily="18" charset="0"/>
                <a:ea typeface="Cambria" panose="02040503050406030204" pitchFamily="18" charset="0"/>
                <a:cs typeface="Verdana"/>
                <a:sym typeface="Verdana"/>
              </a:rPr>
              <a:t>School of Computer Science and Engineering</a:t>
            </a:r>
            <a:endParaRPr dirty="0">
              <a:solidFill>
                <a:schemeClr val="tx2"/>
              </a:solidFill>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chemeClr val="tx2"/>
                </a:solidFill>
                <a:latin typeface="Cambria" panose="02040503050406030204" pitchFamily="18" charset="0"/>
                <a:ea typeface="Cambria" panose="02040503050406030204" pitchFamily="18" charset="0"/>
                <a:cs typeface="Verdana"/>
                <a:sym typeface="Verdana"/>
              </a:rPr>
              <a:t>Presidency University</a:t>
            </a:r>
            <a:endParaRPr dirty="0">
              <a:solidFill>
                <a:schemeClr val="tx2"/>
              </a:solidFill>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chemeClr val="tx2"/>
              </a:solidFill>
              <a:latin typeface="Cambria" panose="02040503050406030204" pitchFamily="18" charset="0"/>
              <a:ea typeface="Cambria" panose="02040503050406030204" pitchFamily="18" charset="0"/>
              <a:cs typeface="Verdana"/>
              <a:sym typeface="Verdana"/>
            </a:endParaRPr>
          </a:p>
        </p:txBody>
      </p:sp>
      <p:sp>
        <p:nvSpPr>
          <p:cNvPr id="91" name="Google Shape;91;p13"/>
          <p:cNvSpPr txBox="1"/>
          <p:nvPr/>
        </p:nvSpPr>
        <p:spPr>
          <a:xfrm>
            <a:off x="3913246" y="121468"/>
            <a:ext cx="3970500" cy="552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17365D"/>
              </a:buClr>
              <a:buSzPct val="100000"/>
              <a:buFont typeface="Arial"/>
              <a:buNone/>
            </a:pPr>
            <a:r>
              <a:rPr lang="en-GB" sz="1400" b="1" i="0" u="none" strike="noStrike" cap="none" dirty="0">
                <a:solidFill>
                  <a:srgbClr val="17365D"/>
                </a:solidFill>
                <a:latin typeface="Cambria" panose="02040503050406030204" pitchFamily="18" charset="0"/>
                <a:ea typeface="Cambria" panose="02040503050406030204" pitchFamily="18" charset="0"/>
                <a:cs typeface="Verdana"/>
                <a:sym typeface="Verdana"/>
              </a:rPr>
              <a:t>PIP2001 Capstone Project</a:t>
            </a:r>
          </a:p>
          <a:p>
            <a:pPr marL="0" marR="0" lvl="0" indent="0" algn="ctr" rtl="0">
              <a:spcBef>
                <a:spcPts val="0"/>
              </a:spcBef>
              <a:spcAft>
                <a:spcPts val="0"/>
              </a:spcAft>
              <a:buClr>
                <a:srgbClr val="17365D"/>
              </a:buClr>
              <a:buSzPct val="100000"/>
              <a:buFont typeface="Arial"/>
              <a:buNone/>
            </a:pPr>
            <a:endParaRPr lang="en-GB" sz="14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a:p>
            <a:pPr marL="0" marR="0" lvl="0" indent="0" algn="ctr" rtl="0">
              <a:spcBef>
                <a:spcPts val="0"/>
              </a:spcBef>
              <a:spcAft>
                <a:spcPts val="0"/>
              </a:spcAft>
              <a:buClr>
                <a:srgbClr val="17365D"/>
              </a:buClr>
              <a:buSzPct val="100000"/>
              <a:buFont typeface="Arial"/>
              <a:buNone/>
            </a:pPr>
            <a:r>
              <a:rPr lang="en-GB" sz="1400" b="1" dirty="0">
                <a:solidFill>
                  <a:srgbClr val="17365D"/>
                </a:solidFill>
                <a:latin typeface="Cambria" panose="02040503050406030204" pitchFamily="18" charset="0"/>
                <a:ea typeface="Cambria" panose="02040503050406030204" pitchFamily="18" charset="0"/>
                <a:cs typeface="Verdana"/>
                <a:sym typeface="Verdana"/>
              </a:rPr>
              <a:t>VIVA VOICE</a:t>
            </a:r>
            <a:endParaRPr lang="en-GB" sz="1400" dirty="0">
              <a:latin typeface="Cambria" panose="02040503050406030204" pitchFamily="18" charset="0"/>
              <a:ea typeface="Cambria" panose="02040503050406030204" pitchFamily="18" charset="0"/>
            </a:endParaRPr>
          </a:p>
        </p:txBody>
      </p:sp>
      <p:graphicFrame>
        <p:nvGraphicFramePr>
          <p:cNvPr id="3" name="Table 2">
            <a:extLst>
              <a:ext uri="{FF2B5EF4-FFF2-40B4-BE49-F238E27FC236}">
                <a16:creationId xmlns:a16="http://schemas.microsoft.com/office/drawing/2014/main" id="{7DD3905B-D238-C15A-7A51-FFCF3D36F7BE}"/>
              </a:ext>
            </a:extLst>
          </p:cNvPr>
          <p:cNvGraphicFramePr>
            <a:graphicFrameLocks noGrp="1"/>
          </p:cNvGraphicFramePr>
          <p:nvPr>
            <p:extLst>
              <p:ext uri="{D42A27DB-BD31-4B8C-83A1-F6EECF244321}">
                <p14:modId xmlns:p14="http://schemas.microsoft.com/office/powerpoint/2010/main" val="308958645"/>
              </p:ext>
            </p:extLst>
          </p:nvPr>
        </p:nvGraphicFramePr>
        <p:xfrm>
          <a:off x="500183" y="2519542"/>
          <a:ext cx="4964950" cy="1906001"/>
        </p:xfrm>
        <a:graphic>
          <a:graphicData uri="http://schemas.openxmlformats.org/drawingml/2006/table">
            <a:tbl>
              <a:tblPr firstRow="1" bandRow="1"/>
              <a:tblGrid>
                <a:gridCol w="2482475">
                  <a:extLst>
                    <a:ext uri="{9D8B030D-6E8A-4147-A177-3AD203B41FA5}">
                      <a16:colId xmlns:a16="http://schemas.microsoft.com/office/drawing/2014/main" val="3736741426"/>
                    </a:ext>
                  </a:extLst>
                </a:gridCol>
                <a:gridCol w="2482475">
                  <a:extLst>
                    <a:ext uri="{9D8B030D-6E8A-4147-A177-3AD203B41FA5}">
                      <a16:colId xmlns:a16="http://schemas.microsoft.com/office/drawing/2014/main" val="4049544237"/>
                    </a:ext>
                  </a:extLst>
                </a:gridCol>
              </a:tblGrid>
              <a:tr h="45936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300" b="1" u="none" strike="noStrike" cap="none" dirty="0">
                          <a:solidFill>
                            <a:srgbClr val="17365D"/>
                          </a:solidFill>
                        </a:rPr>
                        <a:t>Roll Number</a:t>
                      </a:r>
                    </a:p>
                    <a:p>
                      <a:endParaRPr lang="en-IN" sz="1200" dirty="0"/>
                    </a:p>
                  </a:txBody>
                  <a:tcPr marL="76785" marR="76785" marT="38393" marB="38393"/>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300" b="1" u="none" strike="noStrike" cap="none" dirty="0">
                          <a:solidFill>
                            <a:srgbClr val="17365D"/>
                          </a:solidFill>
                        </a:rPr>
                        <a:t>Student Name</a:t>
                      </a:r>
                    </a:p>
                    <a:p>
                      <a:endParaRPr lang="en-IN" sz="1200" dirty="0"/>
                    </a:p>
                  </a:txBody>
                  <a:tcPr marL="76785" marR="76785" marT="38393" marB="38393"/>
                </a:tc>
                <a:extLst>
                  <a:ext uri="{0D108BD9-81ED-4DB2-BD59-A6C34878D82A}">
                    <a16:rowId xmlns:a16="http://schemas.microsoft.com/office/drawing/2014/main" val="4214771475"/>
                  </a:ext>
                </a:extLst>
              </a:tr>
              <a:tr h="361659">
                <a:tc>
                  <a:txBody>
                    <a:bodyPr/>
                    <a:lstStyle/>
                    <a:p>
                      <a:r>
                        <a:rPr lang="en-IN" sz="1200" dirty="0"/>
                        <a:t>20211ISD0004</a:t>
                      </a:r>
                    </a:p>
                  </a:txBody>
                  <a:tcPr marL="76785" marR="76785" marT="38393" marB="38393"/>
                </a:tc>
                <a:tc>
                  <a:txBody>
                    <a:bodyPr/>
                    <a:lstStyle/>
                    <a:p>
                      <a:r>
                        <a:rPr lang="en-IN" sz="1200" dirty="0"/>
                        <a:t>E RAHUL</a:t>
                      </a:r>
                    </a:p>
                  </a:txBody>
                  <a:tcPr marL="76785" marR="76785" marT="38393" marB="38393"/>
                </a:tc>
                <a:extLst>
                  <a:ext uri="{0D108BD9-81ED-4DB2-BD59-A6C34878D82A}">
                    <a16:rowId xmlns:a16="http://schemas.microsoft.com/office/drawing/2014/main" val="148288430"/>
                  </a:ext>
                </a:extLst>
              </a:tr>
              <a:tr h="361659">
                <a:tc>
                  <a:txBody>
                    <a:bodyPr/>
                    <a:lstStyle/>
                    <a:p>
                      <a:r>
                        <a:rPr lang="en-IN" sz="1200" dirty="0"/>
                        <a:t>20211ISD0039</a:t>
                      </a:r>
                    </a:p>
                  </a:txBody>
                  <a:tcPr marL="76785" marR="76785" marT="38393" marB="38393"/>
                </a:tc>
                <a:tc>
                  <a:txBody>
                    <a:bodyPr/>
                    <a:lstStyle/>
                    <a:p>
                      <a:r>
                        <a:rPr lang="en-IN" sz="1200" dirty="0"/>
                        <a:t>ABHI C N </a:t>
                      </a:r>
                    </a:p>
                  </a:txBody>
                  <a:tcPr marL="76785" marR="76785" marT="38393" marB="38393"/>
                </a:tc>
                <a:extLst>
                  <a:ext uri="{0D108BD9-81ED-4DB2-BD59-A6C34878D82A}">
                    <a16:rowId xmlns:a16="http://schemas.microsoft.com/office/drawing/2014/main" val="1442067141"/>
                  </a:ext>
                </a:extLst>
              </a:tr>
              <a:tr h="361659">
                <a:tc>
                  <a:txBody>
                    <a:bodyPr/>
                    <a:lstStyle/>
                    <a:p>
                      <a:r>
                        <a:rPr lang="en-IN" sz="1200" dirty="0"/>
                        <a:t>20211ISD0019</a:t>
                      </a:r>
                    </a:p>
                  </a:txBody>
                  <a:tcPr marL="76785" marR="76785" marT="38393" marB="38393"/>
                </a:tc>
                <a:tc>
                  <a:txBody>
                    <a:bodyPr/>
                    <a:lstStyle/>
                    <a:p>
                      <a:r>
                        <a:rPr lang="en-IN" sz="1200" dirty="0"/>
                        <a:t>V NARENDRA</a:t>
                      </a:r>
                    </a:p>
                  </a:txBody>
                  <a:tcPr marL="76785" marR="76785" marT="38393" marB="38393"/>
                </a:tc>
                <a:extLst>
                  <a:ext uri="{0D108BD9-81ED-4DB2-BD59-A6C34878D82A}">
                    <a16:rowId xmlns:a16="http://schemas.microsoft.com/office/drawing/2014/main" val="2857362904"/>
                  </a:ext>
                </a:extLst>
              </a:tr>
              <a:tr h="36165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dirty="0"/>
                        <a:t>20211ISD0006</a:t>
                      </a:r>
                    </a:p>
                  </a:txBody>
                  <a:tcPr marL="76785" marR="76785" marT="38393" marB="38393"/>
                </a:tc>
                <a:tc>
                  <a:txBody>
                    <a:bodyPr/>
                    <a:lstStyle/>
                    <a:p>
                      <a:r>
                        <a:rPr lang="en-IN" sz="1200" dirty="0"/>
                        <a:t>BODDU KUSHWANTH SAI</a:t>
                      </a:r>
                    </a:p>
                  </a:txBody>
                  <a:tcPr marL="76785" marR="76785" marT="38393" marB="38393"/>
                </a:tc>
                <a:extLst>
                  <a:ext uri="{0D108BD9-81ED-4DB2-BD59-A6C34878D82A}">
                    <a16:rowId xmlns:a16="http://schemas.microsoft.com/office/drawing/2014/main" val="553494281"/>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Hardware and Software Details</a:t>
            </a:r>
            <a:br>
              <a:rPr lang="en-US" sz="2800" b="1" dirty="0"/>
            </a:br>
            <a:endParaRPr lang="en-GB" dirty="0"/>
          </a:p>
        </p:txBody>
      </p:sp>
      <p:sp>
        <p:nvSpPr>
          <p:cNvPr id="3" name="Content Placeholder 2"/>
          <p:cNvSpPr>
            <a:spLocks noGrp="1"/>
          </p:cNvSpPr>
          <p:nvPr>
            <p:ph idx="1"/>
          </p:nvPr>
        </p:nvSpPr>
        <p:spPr/>
        <p:txBody>
          <a:bodyPr>
            <a:noAutofit/>
          </a:bodyPr>
          <a:lstStyle/>
          <a:p>
            <a:pPr marL="0" indent="0">
              <a:buNone/>
            </a:pPr>
            <a:r>
              <a:rPr lang="en-US" sz="1400" b="1" dirty="0"/>
              <a:t>Hardware and Software Details</a:t>
            </a:r>
          </a:p>
          <a:p>
            <a:pPr marL="0" indent="0">
              <a:buNone/>
            </a:pPr>
            <a:r>
              <a:rPr lang="en-US" sz="1400" dirty="0"/>
              <a:t>Hardware Requirements</a:t>
            </a:r>
          </a:p>
          <a:p>
            <a:pPr marL="0" indent="0">
              <a:buNone/>
            </a:pPr>
            <a:r>
              <a:rPr lang="en-US" sz="1400" dirty="0"/>
              <a:t>Processor: Multi-core (e.g., Intel Xeon, AMD Ryzen)</a:t>
            </a:r>
          </a:p>
          <a:p>
            <a:pPr marL="0" indent="0">
              <a:buNone/>
            </a:pPr>
            <a:r>
              <a:rPr lang="en-US" sz="1400" dirty="0"/>
              <a:t>RAM: Minimum 8 GB</a:t>
            </a:r>
          </a:p>
          <a:p>
            <a:pPr marL="0" indent="0">
              <a:buNone/>
            </a:pPr>
            <a:r>
              <a:rPr lang="en-US" sz="1400" dirty="0"/>
              <a:t>Storage: SSD, at least  512GB</a:t>
            </a:r>
          </a:p>
          <a:p>
            <a:pPr marL="0" indent="0">
              <a:buNone/>
            </a:pPr>
            <a:r>
              <a:rPr lang="en-US" sz="1400" dirty="0"/>
              <a:t>Network: High-speed internet (100 Mbps or more)</a:t>
            </a:r>
          </a:p>
          <a:p>
            <a:pPr marL="0" indent="0">
              <a:buNone/>
            </a:pPr>
            <a:endParaRPr lang="en-US" sz="1400" dirty="0"/>
          </a:p>
          <a:p>
            <a:pPr marL="0" indent="0">
              <a:buNone/>
            </a:pPr>
            <a:r>
              <a:rPr lang="en-US" sz="1400" b="1" dirty="0"/>
              <a:t>Software Requirements</a:t>
            </a:r>
          </a:p>
          <a:p>
            <a:pPr marL="0" indent="0">
              <a:buNone/>
            </a:pPr>
            <a:r>
              <a:rPr lang="en-US" sz="1400" dirty="0"/>
              <a:t>Operating System:  Windows Server</a:t>
            </a:r>
          </a:p>
          <a:p>
            <a:pPr marL="0" indent="0">
              <a:buNone/>
            </a:pPr>
            <a:endParaRPr lang="en-US" sz="1400" dirty="0"/>
          </a:p>
          <a:p>
            <a:pPr marL="0" indent="0">
              <a:buNone/>
            </a:pPr>
            <a:r>
              <a:rPr lang="en-US" sz="1400" b="1" dirty="0"/>
              <a:t>Programming Languages:</a:t>
            </a:r>
          </a:p>
          <a:p>
            <a:pPr marL="0" indent="0">
              <a:buNone/>
            </a:pPr>
            <a:r>
              <a:rPr lang="en-US" sz="1400" dirty="0"/>
              <a:t>Development Tools:</a:t>
            </a:r>
          </a:p>
          <a:p>
            <a:pPr marL="0" indent="0">
              <a:buNone/>
            </a:pPr>
            <a:r>
              <a:rPr lang="en-US" sz="1400" dirty="0"/>
              <a:t>Machine Learning</a:t>
            </a:r>
          </a:p>
          <a:p>
            <a:pPr marL="0" indent="0">
              <a:buNone/>
            </a:pPr>
            <a:endParaRPr lang="en-US" sz="1400" dirty="0"/>
          </a:p>
          <a:p>
            <a:pPr marL="0" indent="0">
              <a:buNone/>
            </a:pPr>
            <a:r>
              <a:rPr lang="en-US" sz="1400" dirty="0"/>
              <a:t>Libraries: Scikit-learn for basic algorithms; </a:t>
            </a:r>
            <a:r>
              <a:rPr lang="en-US" sz="1400" dirty="0" err="1"/>
              <a:t>TensorFlow,opencv,image</a:t>
            </a:r>
            <a:r>
              <a:rPr lang="en-US" sz="1400" dirty="0"/>
              <a:t> </a:t>
            </a:r>
            <a:r>
              <a:rPr lang="en-US" sz="1400" dirty="0" err="1"/>
              <a:t>processing,OCR</a:t>
            </a:r>
            <a:r>
              <a:rPr lang="en-US" sz="1400" dirty="0"/>
              <a:t>  for advanced models (if needed).Database</a:t>
            </a:r>
          </a:p>
          <a:p>
            <a:pPr marL="0" indent="0">
              <a:buNone/>
            </a:pPr>
            <a:endParaRPr lang="en-US" sz="1400" dirty="0"/>
          </a:p>
          <a:p>
            <a:pPr marL="0" indent="0">
              <a:buNone/>
            </a:pPr>
            <a:r>
              <a:rPr lang="en-US" sz="1400" dirty="0"/>
              <a:t>Options: MySQL or PostgreSQL (SQL) for structured data, and MongoDB (NoSQL) for unstructured data.</a:t>
            </a:r>
          </a:p>
          <a:p>
            <a:pPr marL="0" indent="0">
              <a:buNone/>
            </a:pPr>
            <a:endParaRPr lang="en-US" sz="14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 calcmode="lin" valueType="num">
                                      <p:cBhvr additive="base">
                                        <p:cTn id="3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 calcmode="lin" valueType="num">
                                      <p:cBhvr additive="base">
                                        <p:cTn id="4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 calcmode="lin" valueType="num">
                                      <p:cBhvr additive="base">
                                        <p:cTn id="4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anim calcmode="lin" valueType="num">
                                      <p:cBhvr additive="base">
                                        <p:cTn id="5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6" end="16"/>
                                            </p:txEl>
                                          </p:spTgt>
                                        </p:tgtEl>
                                        <p:attrNameLst>
                                          <p:attrName>style.visibility</p:attrName>
                                        </p:attrNameLst>
                                      </p:cBhvr>
                                      <p:to>
                                        <p:strVal val="visible"/>
                                      </p:to>
                                    </p:set>
                                    <p:anim calcmode="lin" valueType="num">
                                      <p:cBhvr additive="base">
                                        <p:cTn id="55"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 of project - GHANT CHART</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712" y="1120140"/>
            <a:ext cx="7734576" cy="4953000"/>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Expected Outcomes</a:t>
            </a:r>
          </a:p>
        </p:txBody>
      </p:sp>
      <p:sp>
        <p:nvSpPr>
          <p:cNvPr id="3" name="Content Placeholder 2"/>
          <p:cNvSpPr>
            <a:spLocks noGrp="1"/>
          </p:cNvSpPr>
          <p:nvPr>
            <p:ph idx="1"/>
          </p:nvPr>
        </p:nvSpPr>
        <p:spPr/>
        <p:txBody>
          <a:bodyPr>
            <a:normAutofit fontScale="75000" lnSpcReduction="20000"/>
          </a:bodyPr>
          <a:lstStyle/>
          <a:p>
            <a:r>
              <a:rPr lang="en-US" sz="2800" dirty="0"/>
              <a:t>The project aims to enhance disaster management by integrating diverse data sources and leveraging advanced predictive algorithms. It will enable proactive decision-making, allowing authorities to take preemptive actions such as evacuations and resource mobilization. A real-time alert system will provide critical information to communities, reducing loss of life and property. Post-disaster modeling will offer insights into disaster progression, optimizing resource allocation and rescue operations while supporting recovery efforts.</a:t>
            </a:r>
          </a:p>
          <a:p>
            <a:pPr marL="0" indent="0">
              <a:buNone/>
            </a:pPr>
            <a:endParaRPr lang="en-US" sz="2800" dirty="0"/>
          </a:p>
          <a:p>
            <a:r>
              <a:rPr lang="en-US" sz="2800" dirty="0"/>
              <a:t>The system will utilize machine learning to predict disasters like floods, earthquakes, and wildfires by processing satellite imagery, sensor data, and human inputs. It will feature a real-time monitoring dashboard for dynamic updates and alerts, improving preparedness. Additionally, the system will model post-disaster spread dynamics, ensuring efficient disaster recovery and providing a scalable framework adaptable to various disasters and regions.</a:t>
            </a:r>
          </a:p>
          <a:p>
            <a:pPr marL="0" indent="0">
              <a:buNone/>
            </a:pPr>
            <a:endParaRPr lang="en-US" sz="28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B9E53-3380-2065-9309-F60C74EB0C44}"/>
              </a:ext>
            </a:extLst>
          </p:cNvPr>
          <p:cNvSpPr>
            <a:spLocks noGrp="1"/>
          </p:cNvSpPr>
          <p:nvPr>
            <p:ph type="title"/>
          </p:nvPr>
        </p:nvSpPr>
        <p:spPr>
          <a:xfrm>
            <a:off x="762000" y="552495"/>
            <a:ext cx="10668000" cy="487362"/>
          </a:xfrm>
        </p:spPr>
        <p:txBody>
          <a:bodyPr/>
          <a:lstStyle/>
          <a:p>
            <a:r>
              <a:rPr lang="en-US" dirty="0"/>
              <a:t>Results</a:t>
            </a:r>
            <a:br>
              <a:rPr lang="en-US" dirty="0"/>
            </a:br>
            <a:endParaRPr lang="en-US" dirty="0"/>
          </a:p>
        </p:txBody>
      </p:sp>
      <p:pic>
        <p:nvPicPr>
          <p:cNvPr id="7" name="Picture 6">
            <a:extLst>
              <a:ext uri="{FF2B5EF4-FFF2-40B4-BE49-F238E27FC236}">
                <a16:creationId xmlns:a16="http://schemas.microsoft.com/office/drawing/2014/main" id="{09CCE88C-4F4D-5F4A-DE6F-2BA427F470C9}"/>
              </a:ext>
            </a:extLst>
          </p:cNvPr>
          <p:cNvPicPr>
            <a:picLocks noChangeAspect="1"/>
          </p:cNvPicPr>
          <p:nvPr/>
        </p:nvPicPr>
        <p:blipFill>
          <a:blip r:embed="rId2"/>
          <a:stretch>
            <a:fillRect/>
          </a:stretch>
        </p:blipFill>
        <p:spPr>
          <a:xfrm>
            <a:off x="555466" y="1012826"/>
            <a:ext cx="4245133" cy="5048998"/>
          </a:xfrm>
          <a:prstGeom prst="rect">
            <a:avLst/>
          </a:prstGeom>
        </p:spPr>
      </p:pic>
      <p:pic>
        <p:nvPicPr>
          <p:cNvPr id="8" name="Picture 7">
            <a:extLst>
              <a:ext uri="{FF2B5EF4-FFF2-40B4-BE49-F238E27FC236}">
                <a16:creationId xmlns:a16="http://schemas.microsoft.com/office/drawing/2014/main" id="{08D58F76-3EFF-1731-BAFF-BBEB3CB90106}"/>
              </a:ext>
            </a:extLst>
          </p:cNvPr>
          <p:cNvPicPr>
            <a:picLocks noChangeAspect="1"/>
          </p:cNvPicPr>
          <p:nvPr/>
        </p:nvPicPr>
        <p:blipFill>
          <a:blip r:embed="rId3"/>
          <a:stretch>
            <a:fillRect/>
          </a:stretch>
        </p:blipFill>
        <p:spPr>
          <a:xfrm>
            <a:off x="6783792" y="1012826"/>
            <a:ext cx="4389034" cy="5270514"/>
          </a:xfrm>
          <a:prstGeom prst="rect">
            <a:avLst/>
          </a:prstGeom>
        </p:spPr>
      </p:pic>
    </p:spTree>
    <p:extLst>
      <p:ext uri="{BB962C8B-B14F-4D97-AF65-F5344CB8AC3E}">
        <p14:creationId xmlns:p14="http://schemas.microsoft.com/office/powerpoint/2010/main" val="420090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p:txBody>
          <a:bodyPr>
            <a:normAutofit fontScale="82500" lnSpcReduction="20000"/>
          </a:bodyPr>
          <a:lstStyle/>
          <a:p>
            <a:pPr marL="0" indent="0">
              <a:buNone/>
            </a:pPr>
            <a:r>
              <a:rPr lang="en-US" sz="2200" dirty="0">
                <a:latin typeface="Times New Roman" panose="02020603050405020304" pitchFamily="18" charset="0"/>
                <a:cs typeface="Times New Roman" panose="02020603050405020304" pitchFamily="18" charset="0"/>
              </a:rPr>
              <a:t>In conclusion, this project aims to develop an innovative disaster prediction and post-disaster management system that leverages satellite data, sensor inputs, and human-generated information to accurately forecast large-scale natural disasters. By integrating machine learning and geospatial analysis, the system will provide real-time monitoring, timely alerts, and comprehensive models of disaster spread dynamics, aiding in effective disaster preparedness and management. The solution is designed to support authorities in making data-driven decisions, optimize resource allocation, and minimize the social, environmental, and economic impacts of disasters. With its scalable and adaptable framework, this project holds the potential to improve global disaster response strategies and reduce the devastation caused by natural disasters in various regions.</a:t>
            </a:r>
          </a:p>
          <a:p>
            <a:pPr marL="0" indent="0">
              <a:buNone/>
            </a:pPr>
            <a:r>
              <a:rPr lang="en-US" sz="2200" b="1" dirty="0">
                <a:latin typeface="Times New Roman" panose="02020603050405020304" pitchFamily="18" charset="0"/>
                <a:cs typeface="Times New Roman" panose="02020603050405020304" pitchFamily="18" charset="0"/>
              </a:rPr>
              <a:t>Accurate Disaster Prediction: </a:t>
            </a:r>
            <a:r>
              <a:rPr lang="en-US" sz="2200" dirty="0">
                <a:latin typeface="Times New Roman" panose="02020603050405020304" pitchFamily="18" charset="0"/>
                <a:cs typeface="Times New Roman" panose="02020603050405020304" pitchFamily="18" charset="0"/>
              </a:rPr>
              <a:t>The system will use machine learning to process satellite and sensor data, enabling early detection of natural disasters like floods, earthquakes, and wildfires.</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Real-Time Monitoring and Alerts</a:t>
            </a:r>
            <a:r>
              <a:rPr lang="en-US" sz="2200" dirty="0">
                <a:latin typeface="Times New Roman" panose="02020603050405020304" pitchFamily="18" charset="0"/>
                <a:cs typeface="Times New Roman" panose="02020603050405020304" pitchFamily="18" charset="0"/>
              </a:rPr>
              <a:t>: A dynamic dashboard will continuously track disaster risks, providing real-time updates and issuing timely alerts to improve disaster preparedness.</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Post-Disaster Spread Modeling</a:t>
            </a:r>
            <a:r>
              <a:rPr lang="en-US" sz="2200" dirty="0">
                <a:latin typeface="Times New Roman" panose="02020603050405020304" pitchFamily="18" charset="0"/>
                <a:cs typeface="Times New Roman" panose="02020603050405020304" pitchFamily="18" charset="0"/>
              </a:rPr>
              <a:t>: The project will model how disasters spread, helping authorities manage resources, plan evacuations, and optimize recovery efforts.</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Scalable and Adaptable Framework</a:t>
            </a:r>
            <a:r>
              <a:rPr lang="en-US" sz="2200" dirty="0">
                <a:latin typeface="Times New Roman" panose="02020603050405020304" pitchFamily="18" charset="0"/>
                <a:cs typeface="Times New Roman" panose="02020603050405020304" pitchFamily="18" charset="0"/>
              </a:rPr>
              <a:t>: The solution will be scalable, adaptable to different disaster types and regions, enhancing global disaster response and management.</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Content Placeholder 2"/>
          <p:cNvSpPr>
            <a:spLocks noGrp="1"/>
          </p:cNvSpPr>
          <p:nvPr>
            <p:ph idx="1"/>
          </p:nvPr>
        </p:nvSpPr>
        <p:spPr/>
        <p:txBody>
          <a:bodyPr>
            <a:noAutofit/>
          </a:bodyPr>
          <a:lstStyle/>
          <a:p>
            <a:pPr marL="0" indent="0" algn="just">
              <a:buNone/>
            </a:pPr>
            <a:r>
              <a:rPr lang="en-US" sz="1200" b="1" dirty="0">
                <a:latin typeface="Times New Roman" panose="02020603050405020304" pitchFamily="18" charset="0"/>
                <a:cs typeface="Times New Roman" panose="02020603050405020304" pitchFamily="18" charset="0"/>
              </a:rPr>
              <a:t>Smith, A., &amp; Johnson, B. (2018). "Satellite Data for Natural Disaster Prediction: A Comprehensive Review." International Journal of Remote Sensing, 39(2), 245-260.</a:t>
            </a:r>
          </a:p>
          <a:p>
            <a:pPr marL="0" indent="0" algn="just">
              <a:buNone/>
            </a:pPr>
            <a:endParaRPr lang="en-US" sz="1200" b="1" dirty="0">
              <a:latin typeface="Times New Roman" panose="02020603050405020304" pitchFamily="18" charset="0"/>
              <a:cs typeface="Times New Roman" panose="02020603050405020304" pitchFamily="18" charset="0"/>
            </a:endParaRPr>
          </a:p>
          <a:p>
            <a:pPr marL="0" indent="0" algn="just">
              <a:buNone/>
            </a:pPr>
            <a:r>
              <a:rPr lang="en-US" sz="1200" b="1" dirty="0">
                <a:latin typeface="Times New Roman" panose="02020603050405020304" pitchFamily="18" charset="0"/>
                <a:cs typeface="Times New Roman" panose="02020603050405020304" pitchFamily="18" charset="0"/>
              </a:rPr>
              <a:t>Li, C., &amp; Chen, H. (2019). "Real-Time Monitoring Systems for Disaster Management Using IoT." IEEE Internet of Things Journal, 6(4), 765-777.</a:t>
            </a:r>
          </a:p>
          <a:p>
            <a:pPr marL="0" indent="0" algn="just">
              <a:buNone/>
            </a:pPr>
            <a:endParaRPr lang="en-US" sz="1200" b="1" dirty="0">
              <a:latin typeface="Times New Roman" panose="02020603050405020304" pitchFamily="18" charset="0"/>
              <a:cs typeface="Times New Roman" panose="02020603050405020304" pitchFamily="18" charset="0"/>
            </a:endParaRPr>
          </a:p>
          <a:p>
            <a:pPr marL="0" indent="0" algn="just">
              <a:buNone/>
            </a:pPr>
            <a:r>
              <a:rPr lang="en-US" sz="1200" b="1" dirty="0">
                <a:latin typeface="Times New Roman" panose="02020603050405020304" pitchFamily="18" charset="0"/>
                <a:cs typeface="Times New Roman" panose="02020603050405020304" pitchFamily="18" charset="0"/>
              </a:rPr>
              <a:t>Kaur, R., &amp; Singh, P. (2021). "Post-Disaster Recovery Models Using Geospatial Data." Journal of Disaster Risk Reduction, 10(3), 405-419.</a:t>
            </a:r>
          </a:p>
          <a:p>
            <a:pPr marL="0" indent="0" algn="just">
              <a:buNone/>
            </a:pPr>
            <a:endParaRPr lang="en-US" sz="1200" b="1" dirty="0">
              <a:latin typeface="Times New Roman" panose="02020603050405020304" pitchFamily="18" charset="0"/>
              <a:cs typeface="Times New Roman" panose="02020603050405020304" pitchFamily="18" charset="0"/>
            </a:endParaRPr>
          </a:p>
          <a:p>
            <a:pPr marL="0" indent="0" algn="just">
              <a:buNone/>
            </a:pPr>
            <a:r>
              <a:rPr lang="en-US" sz="1200" b="1" dirty="0">
                <a:latin typeface="Times New Roman" panose="02020603050405020304" pitchFamily="18" charset="0"/>
                <a:cs typeface="Times New Roman" panose="02020603050405020304" pitchFamily="18" charset="0"/>
              </a:rPr>
              <a:t>Brown, T., &amp; Patel, S. (2020). "Machine Learning for Earthquake Prediction Using Sensor Data." Journal of Applied Earth Observations and Remote Sensing, 14(7), 533-550.</a:t>
            </a:r>
          </a:p>
          <a:p>
            <a:pPr marL="0" indent="0" algn="just">
              <a:buNone/>
            </a:pPr>
            <a:endParaRPr lang="en-US" sz="1200" b="1" dirty="0">
              <a:latin typeface="Times New Roman" panose="02020603050405020304" pitchFamily="18" charset="0"/>
              <a:cs typeface="Times New Roman" panose="02020603050405020304" pitchFamily="18" charset="0"/>
            </a:endParaRPr>
          </a:p>
          <a:p>
            <a:pPr marL="0" indent="0" algn="just">
              <a:buNone/>
            </a:pPr>
            <a:r>
              <a:rPr lang="en-US" sz="1200" b="1" dirty="0">
                <a:latin typeface="Times New Roman" panose="02020603050405020304" pitchFamily="18" charset="0"/>
                <a:cs typeface="Times New Roman" panose="02020603050405020304" pitchFamily="18" charset="0"/>
              </a:rPr>
              <a:t>Wang, X., &amp; Liu, J. (2018). "Integrating Social Media Data into Disaster Response Systems." Information Systems Frontiers, 20(5), 1101-1114.</a:t>
            </a:r>
          </a:p>
          <a:p>
            <a:pPr marL="0" indent="0" algn="just">
              <a:buNone/>
            </a:pPr>
            <a:endParaRPr lang="en-US" sz="1200" b="1" dirty="0">
              <a:latin typeface="Times New Roman" panose="02020603050405020304" pitchFamily="18" charset="0"/>
              <a:cs typeface="Times New Roman" panose="02020603050405020304" pitchFamily="18" charset="0"/>
            </a:endParaRPr>
          </a:p>
          <a:p>
            <a:pPr marL="0" indent="0" algn="just">
              <a:buNone/>
            </a:pPr>
            <a:r>
              <a:rPr lang="en-US" sz="1200" b="1" dirty="0">
                <a:latin typeface="Times New Roman" panose="02020603050405020304" pitchFamily="18" charset="0"/>
                <a:cs typeface="Times New Roman" panose="02020603050405020304" pitchFamily="18" charset="0"/>
              </a:rPr>
              <a:t>Gonzalez, M., &amp; Ahmed, Z. (2021). "Geospatial Analysis for Flood Prediction and Management." Journal of Hydrology and Environment, 55(2), 210-226.</a:t>
            </a:r>
          </a:p>
          <a:p>
            <a:pPr marL="0" indent="0" algn="just">
              <a:buNone/>
            </a:pPr>
            <a:endParaRPr lang="en-US" sz="1200" b="1" dirty="0">
              <a:latin typeface="Times New Roman" panose="02020603050405020304" pitchFamily="18" charset="0"/>
              <a:cs typeface="Times New Roman" panose="02020603050405020304" pitchFamily="18" charset="0"/>
            </a:endParaRPr>
          </a:p>
          <a:p>
            <a:pPr marL="0" indent="0" algn="just">
              <a:buNone/>
            </a:pPr>
            <a:r>
              <a:rPr lang="en-US" sz="1200" b="1" dirty="0">
                <a:latin typeface="Times New Roman" panose="02020603050405020304" pitchFamily="18" charset="0"/>
                <a:cs typeface="Times New Roman" panose="02020603050405020304" pitchFamily="18" charset="0"/>
              </a:rPr>
              <a:t>Lee, H., &amp; Kim, S. (2020). "Early Warning Systems for Natural Disasters Using Big Data Analytics." Journal of Information Technology Research, 14(3), 120-136.</a:t>
            </a:r>
          </a:p>
          <a:p>
            <a:pPr marL="0" indent="0" algn="just">
              <a:buNone/>
            </a:pPr>
            <a:endParaRPr lang="en-US" sz="1200" b="1" dirty="0">
              <a:latin typeface="Times New Roman" panose="02020603050405020304" pitchFamily="18" charset="0"/>
              <a:cs typeface="Times New Roman" panose="02020603050405020304" pitchFamily="18" charset="0"/>
            </a:endParaRPr>
          </a:p>
          <a:p>
            <a:pPr marL="0" indent="0" algn="just">
              <a:buNone/>
            </a:pPr>
            <a:r>
              <a:rPr lang="en-US" sz="1200" b="1" dirty="0">
                <a:latin typeface="Times New Roman" panose="02020603050405020304" pitchFamily="18" charset="0"/>
                <a:cs typeface="Times New Roman" panose="02020603050405020304" pitchFamily="18" charset="0"/>
              </a:rPr>
              <a:t>Singh, V., &amp; Sharma, K. (2019). "Predictive Modeling of Wildfire Spread Using Deep Learning." International Journal of Wildland Fire, 28(11), 953-962.</a:t>
            </a:r>
          </a:p>
          <a:p>
            <a:pPr marL="0" indent="0" algn="just">
              <a:buNone/>
            </a:pPr>
            <a:endParaRPr lang="en-US" sz="1200" b="1" dirty="0">
              <a:latin typeface="Times New Roman" panose="02020603050405020304" pitchFamily="18" charset="0"/>
              <a:cs typeface="Times New Roman" panose="02020603050405020304" pitchFamily="18" charset="0"/>
            </a:endParaRPr>
          </a:p>
          <a:p>
            <a:pPr marL="0" indent="0" algn="just">
              <a:buNone/>
            </a:pPr>
            <a:r>
              <a:rPr lang="en-US" sz="1200" b="1" dirty="0">
                <a:latin typeface="Times New Roman" panose="02020603050405020304" pitchFamily="18" charset="0"/>
                <a:cs typeface="Times New Roman" panose="02020603050405020304" pitchFamily="18" charset="0"/>
              </a:rPr>
              <a:t>Miller, J., &amp; Thompson, L. (2020). "Disaster Risk Management Through Remote Sensing Technologies." Remote Sensing in Earth Science, 12(8), 1356-1370.</a:t>
            </a:r>
            <a:br>
              <a:rPr lang="en-US" sz="1200" b="1"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Nguyen, D., &amp; Wang, M. (2019). "A Hybrid Model for Flood Prediction Using Machine Learning and Hydrological Data." Water Resources Management, 33(5), 1829-1845.</a:t>
            </a:r>
          </a:p>
          <a:p>
            <a:pPr marL="0" indent="0" algn="just">
              <a:buNone/>
            </a:pPr>
            <a:endParaRPr lang="en-US" sz="1200" b="1"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1000"/>
                                        <p:tgtEl>
                                          <p:spTgt spid="3">
                                            <p:txEl>
                                              <p:pRg st="10" end="10"/>
                                            </p:txEl>
                                          </p:spTgt>
                                        </p:tgtEl>
                                      </p:cBhvr>
                                    </p:animEffect>
                                    <p:anim calcmode="lin" valueType="num">
                                      <p:cBhvr>
                                        <p:cTn id="43"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1000"/>
                                        <p:tgtEl>
                                          <p:spTgt spid="3">
                                            <p:txEl>
                                              <p:pRg st="12" end="12"/>
                                            </p:txEl>
                                          </p:spTgt>
                                        </p:tgtEl>
                                      </p:cBhvr>
                                    </p:animEffect>
                                    <p:anim calcmode="lin" valueType="num">
                                      <p:cBhvr>
                                        <p:cTn id="50"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14" end="14"/>
                                            </p:txEl>
                                          </p:spTgt>
                                        </p:tgtEl>
                                        <p:attrNameLst>
                                          <p:attrName>style.visibility</p:attrName>
                                        </p:attrNameLst>
                                      </p:cBhvr>
                                      <p:to>
                                        <p:strVal val="visible"/>
                                      </p:to>
                                    </p:set>
                                    <p:animEffect transition="in" filter="fade">
                                      <p:cBhvr>
                                        <p:cTn id="56" dur="1000"/>
                                        <p:tgtEl>
                                          <p:spTgt spid="3">
                                            <p:txEl>
                                              <p:pRg st="14" end="14"/>
                                            </p:txEl>
                                          </p:spTgt>
                                        </p:tgtEl>
                                      </p:cBhvr>
                                    </p:animEffect>
                                    <p:anim calcmode="lin" valueType="num">
                                      <p:cBhvr>
                                        <p:cTn id="57"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animEffect transition="in" filter="fade">
                                      <p:cBhvr>
                                        <p:cTn id="63" dur="1000"/>
                                        <p:tgtEl>
                                          <p:spTgt spid="3">
                                            <p:txEl>
                                              <p:pRg st="16" end="16"/>
                                            </p:txEl>
                                          </p:spTgt>
                                        </p:tgtEl>
                                      </p:cBhvr>
                                    </p:animEffect>
                                    <p:anim calcmode="lin" valueType="num">
                                      <p:cBhvr>
                                        <p:cTn id="64"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5AB6-5473-C5DC-06B8-50387F25F9E3}"/>
              </a:ext>
            </a:extLst>
          </p:cNvPr>
          <p:cNvSpPr>
            <a:spLocks noGrp="1"/>
          </p:cNvSpPr>
          <p:nvPr>
            <p:ph type="title"/>
          </p:nvPr>
        </p:nvSpPr>
        <p:spPr>
          <a:xfrm>
            <a:off x="812800" y="317502"/>
            <a:ext cx="10668000" cy="487362"/>
          </a:xfrm>
        </p:spPr>
        <p:txBody>
          <a:bodyPr/>
          <a:lstStyle/>
          <a:p>
            <a:r>
              <a:rPr lang="en-US" dirty="0"/>
              <a:t>Publication</a:t>
            </a:r>
          </a:p>
        </p:txBody>
      </p:sp>
      <p:pic>
        <p:nvPicPr>
          <p:cNvPr id="4" name="Content Placeholder 3">
            <a:extLst>
              <a:ext uri="{FF2B5EF4-FFF2-40B4-BE49-F238E27FC236}">
                <a16:creationId xmlns:a16="http://schemas.microsoft.com/office/drawing/2014/main" id="{1B27303D-5CC6-BDB7-2CE2-8DECA57935D3}"/>
              </a:ext>
            </a:extLst>
          </p:cNvPr>
          <p:cNvPicPr>
            <a:picLocks noGrp="1" noChangeAspect="1"/>
          </p:cNvPicPr>
          <p:nvPr>
            <p:ph idx="1"/>
          </p:nvPr>
        </p:nvPicPr>
        <p:blipFill>
          <a:blip r:embed="rId2"/>
          <a:srcRect l="7275" r="6575"/>
          <a:stretch/>
        </p:blipFill>
        <p:spPr>
          <a:xfrm>
            <a:off x="3524250" y="795541"/>
            <a:ext cx="3776664" cy="5568889"/>
          </a:xfrm>
          <a:prstGeom prst="rect">
            <a:avLst/>
          </a:prstGeom>
        </p:spPr>
      </p:pic>
      <p:pic>
        <p:nvPicPr>
          <p:cNvPr id="5" name="Picture 4">
            <a:extLst>
              <a:ext uri="{FF2B5EF4-FFF2-40B4-BE49-F238E27FC236}">
                <a16:creationId xmlns:a16="http://schemas.microsoft.com/office/drawing/2014/main" id="{94EA9A5A-FF99-0AC8-CA2F-E40399447279}"/>
              </a:ext>
            </a:extLst>
          </p:cNvPr>
          <p:cNvPicPr>
            <a:picLocks noChangeAspect="1"/>
          </p:cNvPicPr>
          <p:nvPr/>
        </p:nvPicPr>
        <p:blipFill>
          <a:blip r:embed="rId3"/>
          <a:srcRect l="4849" t="2825" r="4062" b="1211"/>
          <a:stretch/>
        </p:blipFill>
        <p:spPr>
          <a:xfrm>
            <a:off x="7300914" y="909691"/>
            <a:ext cx="3891493" cy="5326148"/>
          </a:xfrm>
          <a:prstGeom prst="rect">
            <a:avLst/>
          </a:prstGeom>
        </p:spPr>
      </p:pic>
    </p:spTree>
    <p:extLst>
      <p:ext uri="{BB962C8B-B14F-4D97-AF65-F5344CB8AC3E}">
        <p14:creationId xmlns:p14="http://schemas.microsoft.com/office/powerpoint/2010/main" val="1701185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GB" sz="4400" dirty="0"/>
          </a:p>
          <a:p>
            <a:pPr marL="0" indent="0" algn="ctr">
              <a:buNone/>
            </a:pPr>
            <a:endParaRPr lang="en-GB" sz="4400" dirty="0"/>
          </a:p>
          <a:p>
            <a:pPr marL="0" indent="0" algn="ctr">
              <a:buNone/>
            </a:pPr>
            <a:endParaRPr lang="en-GB" sz="6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151" y="1456529"/>
            <a:ext cx="7988299" cy="39449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Natural disasters have far-reaching consequences, impacting lives, infrastructure, and the environment. To mitigate the damage and enhance disaster preparedness, technology can play a pivotal role in early detection and efficient management. This project focuses on disaster prediction, aiming to detect high probabilities of large-scale natural disasters by processing satellite data alongside human-generated inputs. The system utilizes this data to not only predict the likelihood of imminent disasters but also model the dynamics of post-disaster spread. By understanding these patterns, decision-makers can improve disaster management, leading to timely responses and resource allocation during crises.This project aims to predict the likelihood of large-scale disasters by processing satellite and human-generated data. By using this data, the system can serve as an early warning tool while also modeling the post-disaster spread dynamics, which is crucial for effective disaster management.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812800" y="274638"/>
            <a:ext cx="10668000" cy="487362"/>
          </a:xfrm>
          <a:prstGeom prst="rect">
            <a:avLst/>
          </a:prstGeom>
          <a:noFill/>
          <a:ln>
            <a:noFill/>
          </a:ln>
        </p:spPr>
        <p:txBody>
          <a:bodyPr spcFirstLastPara="1" wrap="square" lIns="91425" tIns="45700" rIns="91425" bIns="45700" anchor="ctr" anchorCtr="0">
            <a:noAutofit/>
          </a:bodyPr>
          <a:lstStyle/>
          <a:p>
            <a:r>
              <a:rPr lang="en-US" dirty="0">
                <a:solidFill>
                  <a:schemeClr val="accent1"/>
                </a:solidFill>
                <a:effectLst/>
                <a:latin typeface="Helvetica" pitchFamily="2" charset="0"/>
              </a:rPr>
              <a:t>Literature Review</a:t>
            </a:r>
          </a:p>
        </p:txBody>
      </p:sp>
      <p:sp>
        <p:nvSpPr>
          <p:cNvPr id="6" name="Content Placeholder 2">
            <a:extLst>
              <a:ext uri="{FF2B5EF4-FFF2-40B4-BE49-F238E27FC236}">
                <a16:creationId xmlns:a16="http://schemas.microsoft.com/office/drawing/2014/main" id="{F8B83B5E-EF28-181D-DF9A-81B3AED74A6A}"/>
              </a:ext>
            </a:extLst>
          </p:cNvPr>
          <p:cNvSpPr>
            <a:spLocks noGrp="1"/>
          </p:cNvSpPr>
          <p:nvPr>
            <p:ph idx="1"/>
          </p:nvPr>
        </p:nvSpPr>
        <p:spPr>
          <a:xfrm>
            <a:off x="665655" y="952500"/>
            <a:ext cx="10668000" cy="4953000"/>
          </a:xfrm>
        </p:spPr>
        <p:txBody>
          <a:bodyPr>
            <a:noAutofit/>
          </a:bodyPr>
          <a:lstStyle/>
          <a:p>
            <a:pPr marL="0" indent="0">
              <a:buNone/>
            </a:pPr>
            <a:endParaRPr lang="en-US" sz="1200" b="1"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Disaster prediction using machine learning (ML) models has become a critical area of research due to the increasing frequency and intensity of natural disasters. Researchers leverage various algorithms, datasets, and computational techniques to improve the accuracy of predictions, enabling timely interventions and reducing risks to human life and infrastructure. This literature review explores the significant advancements in disaster prediction using ML for hurricanes, earthquakes, and floods.</a:t>
            </a:r>
          </a:p>
          <a:p>
            <a:pPr marL="0" indent="0">
              <a:buNone/>
            </a:pPr>
            <a:r>
              <a:rPr lang="en-US" sz="1200" b="1" dirty="0">
                <a:latin typeface="Times New Roman" panose="02020603050405020304" pitchFamily="18" charset="0"/>
                <a:cs typeface="Times New Roman" panose="02020603050405020304" pitchFamily="18" charset="0"/>
              </a:rPr>
              <a:t>1. Hurricanes Prediction</a:t>
            </a:r>
          </a:p>
          <a:p>
            <a:r>
              <a:rPr lang="en-US" sz="1200" dirty="0">
                <a:latin typeface="Times New Roman" panose="02020603050405020304" pitchFamily="18" charset="0"/>
                <a:cs typeface="Times New Roman" panose="02020603050405020304" pitchFamily="18" charset="0"/>
              </a:rPr>
              <a:t>Hurricanes are complex meteorological events influenced by multiple factors such as temperature, humidity, and wind speed. Predictive models often use large-scale meteorological datasets to forecast hurricane paths and intensities.</a:t>
            </a:r>
          </a:p>
          <a:p>
            <a:r>
              <a:rPr lang="en-US" sz="1200" b="1" dirty="0">
                <a:latin typeface="Times New Roman" panose="02020603050405020304" pitchFamily="18" charset="0"/>
                <a:cs typeface="Times New Roman" panose="02020603050405020304" pitchFamily="18" charset="0"/>
              </a:rPr>
              <a:t>Techniques</a:t>
            </a:r>
            <a:r>
              <a:rPr lang="en-US" sz="1200" dirty="0">
                <a:latin typeface="Times New Roman" panose="02020603050405020304" pitchFamily="18" charset="0"/>
                <a:cs typeface="Times New Roman" panose="02020603050405020304" pitchFamily="18" charset="0"/>
              </a:rPr>
              <a:t>:</a:t>
            </a:r>
          </a:p>
          <a:p>
            <a:pPr lvl="1"/>
            <a:r>
              <a:rPr lang="en-US" sz="1200" dirty="0">
                <a:latin typeface="Times New Roman" panose="02020603050405020304" pitchFamily="18" charset="0"/>
                <a:cs typeface="Times New Roman" panose="02020603050405020304" pitchFamily="18" charset="0"/>
              </a:rPr>
              <a:t>Random Forest, Gradient Boosting, and Neural Networks are commonly applied due to their ability to handle non-linear relationships.</a:t>
            </a:r>
          </a:p>
          <a:p>
            <a:pPr lvl="1"/>
            <a:r>
              <a:rPr lang="en-US" sz="1200" dirty="0">
                <a:latin typeface="Times New Roman" panose="02020603050405020304" pitchFamily="18" charset="0"/>
                <a:cs typeface="Times New Roman" panose="02020603050405020304" pitchFamily="18" charset="0"/>
              </a:rPr>
              <a:t>Atmospheric data, such as sea surface temperatures and air pressure gradients, are key predictors.</a:t>
            </a:r>
          </a:p>
          <a:p>
            <a:r>
              <a:rPr lang="en-US" sz="1200" b="1" dirty="0">
                <a:latin typeface="Times New Roman" panose="02020603050405020304" pitchFamily="18" charset="0"/>
                <a:cs typeface="Times New Roman" panose="02020603050405020304" pitchFamily="18" charset="0"/>
              </a:rPr>
              <a:t>Notable Studies</a:t>
            </a:r>
            <a:r>
              <a:rPr lang="en-US" sz="1200" dirty="0">
                <a:latin typeface="Times New Roman" panose="02020603050405020304" pitchFamily="18" charset="0"/>
                <a:cs typeface="Times New Roman" panose="02020603050405020304" pitchFamily="18" charset="0"/>
              </a:rPr>
              <a:t>:</a:t>
            </a:r>
          </a:p>
          <a:p>
            <a:pPr lvl="1"/>
            <a:r>
              <a:rPr lang="en-US" sz="1200" dirty="0">
                <a:latin typeface="Times New Roman" panose="02020603050405020304" pitchFamily="18" charset="0"/>
                <a:cs typeface="Times New Roman" panose="02020603050405020304" pitchFamily="18" charset="0"/>
              </a:rPr>
              <a:t>A study by Emanuel et al. (2005) highlighted the role of ocean heat content in hurricane intensification.</a:t>
            </a:r>
          </a:p>
          <a:p>
            <a:pPr lvl="1"/>
            <a:r>
              <a:rPr lang="en-US" sz="1200" dirty="0">
                <a:latin typeface="Times New Roman" panose="02020603050405020304" pitchFamily="18" charset="0"/>
                <a:cs typeface="Times New Roman" panose="02020603050405020304" pitchFamily="18" charset="0"/>
              </a:rPr>
              <a:t>More recent research has utilized ensemble learning techniques, improving forecasting accuracy by combining predictions from multiple models.</a:t>
            </a:r>
          </a:p>
          <a:p>
            <a:pPr marL="0" indent="0">
              <a:buNone/>
            </a:pPr>
            <a:r>
              <a:rPr lang="en-US" sz="1200" b="1" dirty="0">
                <a:latin typeface="Times New Roman" panose="02020603050405020304" pitchFamily="18" charset="0"/>
                <a:cs typeface="Times New Roman" panose="02020603050405020304" pitchFamily="18" charset="0"/>
              </a:rPr>
              <a:t>2. Earthquake Prediction</a:t>
            </a:r>
          </a:p>
          <a:p>
            <a:r>
              <a:rPr lang="en-US" sz="1200" dirty="0">
                <a:latin typeface="Times New Roman" panose="02020603050405020304" pitchFamily="18" charset="0"/>
                <a:cs typeface="Times New Roman" panose="02020603050405020304" pitchFamily="18" charset="0"/>
              </a:rPr>
              <a:t>Earthquake prediction remains one of the most challenging tasks due to the stochastic nature of seismic events. ML has been instrumental in analyzing patterns in seismic data to estimate the likelihood of future earthquakes.</a:t>
            </a:r>
          </a:p>
          <a:p>
            <a:r>
              <a:rPr lang="en-US" sz="1200" b="1" dirty="0">
                <a:latin typeface="Times New Roman" panose="02020603050405020304" pitchFamily="18" charset="0"/>
                <a:cs typeface="Times New Roman" panose="02020603050405020304" pitchFamily="18" charset="0"/>
              </a:rPr>
              <a:t>Techniques</a:t>
            </a:r>
            <a:r>
              <a:rPr lang="en-US" sz="1200" dirty="0">
                <a:latin typeface="Times New Roman" panose="02020603050405020304" pitchFamily="18" charset="0"/>
                <a:cs typeface="Times New Roman" panose="02020603050405020304" pitchFamily="18" charset="0"/>
              </a:rPr>
              <a:t>:</a:t>
            </a:r>
          </a:p>
          <a:p>
            <a:pPr lvl="1"/>
            <a:r>
              <a:rPr lang="en-US" sz="1200" dirty="0">
                <a:latin typeface="Times New Roman" panose="02020603050405020304" pitchFamily="18" charset="0"/>
                <a:cs typeface="Times New Roman" panose="02020603050405020304" pitchFamily="18" charset="0"/>
              </a:rPr>
              <a:t>Logistic Regression and Support Vector Machines are widely used for binary classification of seismic risks.</a:t>
            </a:r>
          </a:p>
          <a:p>
            <a:pPr lvl="1"/>
            <a:r>
              <a:rPr lang="en-US" sz="1200" dirty="0">
                <a:latin typeface="Times New Roman" panose="02020603050405020304" pitchFamily="18" charset="0"/>
                <a:cs typeface="Times New Roman" panose="02020603050405020304" pitchFamily="18" charset="0"/>
              </a:rPr>
              <a:t>Deep Learning models like Convolutional Neural Networks (CNNs) have shown promise in processing seismic waveform data.</a:t>
            </a:r>
          </a:p>
          <a:p>
            <a:r>
              <a:rPr lang="en-US" sz="1200" b="1" dirty="0">
                <a:latin typeface="Times New Roman" panose="02020603050405020304" pitchFamily="18" charset="0"/>
                <a:cs typeface="Times New Roman" panose="02020603050405020304" pitchFamily="18" charset="0"/>
              </a:rPr>
              <a:t>Notable Studies</a:t>
            </a:r>
            <a:r>
              <a:rPr lang="en-US" sz="1200" dirty="0">
                <a:latin typeface="Times New Roman" panose="02020603050405020304" pitchFamily="18" charset="0"/>
                <a:cs typeface="Times New Roman" panose="02020603050405020304" pitchFamily="18" charset="0"/>
              </a:rPr>
              <a:t>:</a:t>
            </a:r>
          </a:p>
          <a:p>
            <a:pPr lvl="1"/>
            <a:r>
              <a:rPr lang="en-US" sz="1200" dirty="0">
                <a:latin typeface="Times New Roman" panose="02020603050405020304" pitchFamily="18" charset="0"/>
                <a:cs typeface="Times New Roman" panose="02020603050405020304" pitchFamily="18" charset="0"/>
              </a:rPr>
              <a:t>Kong et al. (2018) used a hybrid machine learning approach combining neural networks and statistical analysis to predict seismic event magnitudes.</a:t>
            </a:r>
          </a:p>
          <a:p>
            <a:pPr lvl="1"/>
            <a:r>
              <a:rPr lang="en-US" sz="1200" dirty="0">
                <a:latin typeface="Times New Roman" panose="02020603050405020304" pitchFamily="18" charset="0"/>
                <a:cs typeface="Times New Roman" panose="02020603050405020304" pitchFamily="18" charset="0"/>
              </a:rPr>
              <a:t>Works by </a:t>
            </a:r>
            <a:r>
              <a:rPr lang="en-US" sz="1200" dirty="0" err="1">
                <a:latin typeface="Times New Roman" panose="02020603050405020304" pitchFamily="18" charset="0"/>
                <a:cs typeface="Times New Roman" panose="02020603050405020304" pitchFamily="18" charset="0"/>
              </a:rPr>
              <a:t>Holschneider</a:t>
            </a:r>
            <a:r>
              <a:rPr lang="en-US" sz="1200" dirty="0">
                <a:latin typeface="Times New Roman" panose="02020603050405020304" pitchFamily="18" charset="0"/>
                <a:cs typeface="Times New Roman" panose="02020603050405020304" pitchFamily="18" charset="0"/>
              </a:rPr>
              <a:t> et al. (2014) introduced probabilistic seismic hazard assessment using historical earthquake data.</a:t>
            </a:r>
          </a:p>
          <a:p>
            <a:pPr marL="0" indent="0" algn="just">
              <a:buNone/>
            </a:pPr>
            <a:endParaRPr lang="en-US" sz="1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additive="base">
                                        <p:cTn id="3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additive="base">
                                        <p:cTn id="3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anim calcmode="lin" valueType="num">
                                      <p:cBhvr additive="base">
                                        <p:cTn id="43"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anim calcmode="lin" valueType="num">
                                      <p:cBhvr additive="base">
                                        <p:cTn id="49"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xEl>
                                              <p:pRg st="9" end="9"/>
                                            </p:txEl>
                                          </p:spTgt>
                                        </p:tgtEl>
                                        <p:attrNameLst>
                                          <p:attrName>style.visibility</p:attrName>
                                        </p:attrNameLst>
                                      </p:cBhvr>
                                      <p:to>
                                        <p:strVal val="visible"/>
                                      </p:to>
                                    </p:set>
                                    <p:anim calcmode="lin" valueType="num">
                                      <p:cBhvr additive="base">
                                        <p:cTn id="55"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xEl>
                                              <p:pRg st="10" end="10"/>
                                            </p:txEl>
                                          </p:spTgt>
                                        </p:tgtEl>
                                        <p:attrNameLst>
                                          <p:attrName>style.visibility</p:attrName>
                                        </p:attrNameLst>
                                      </p:cBhvr>
                                      <p:to>
                                        <p:strVal val="visible"/>
                                      </p:to>
                                    </p:set>
                                    <p:anim calcmode="lin" valueType="num">
                                      <p:cBhvr additive="base">
                                        <p:cTn id="61"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
                                            <p:txEl>
                                              <p:pRg st="11" end="11"/>
                                            </p:txEl>
                                          </p:spTgt>
                                        </p:tgtEl>
                                        <p:attrNameLst>
                                          <p:attrName>style.visibility</p:attrName>
                                        </p:attrNameLst>
                                      </p:cBhvr>
                                      <p:to>
                                        <p:strVal val="visible"/>
                                      </p:to>
                                    </p:set>
                                    <p:anim calcmode="lin" valueType="num">
                                      <p:cBhvr additive="base">
                                        <p:cTn id="67"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6">
                                            <p:txEl>
                                              <p:pRg st="12" end="12"/>
                                            </p:txEl>
                                          </p:spTgt>
                                        </p:tgtEl>
                                        <p:attrNameLst>
                                          <p:attrName>style.visibility</p:attrName>
                                        </p:attrNameLst>
                                      </p:cBhvr>
                                      <p:to>
                                        <p:strVal val="visible"/>
                                      </p:to>
                                    </p:set>
                                    <p:anim calcmode="lin" valueType="num">
                                      <p:cBhvr additive="base">
                                        <p:cTn id="73"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6">
                                            <p:txEl>
                                              <p:pRg st="13" end="13"/>
                                            </p:txEl>
                                          </p:spTgt>
                                        </p:tgtEl>
                                        <p:attrNameLst>
                                          <p:attrName>style.visibility</p:attrName>
                                        </p:attrNameLst>
                                      </p:cBhvr>
                                      <p:to>
                                        <p:strVal val="visible"/>
                                      </p:to>
                                    </p:set>
                                    <p:anim calcmode="lin" valueType="num">
                                      <p:cBhvr additive="base">
                                        <p:cTn id="79" dur="500" fill="hold"/>
                                        <p:tgtEl>
                                          <p:spTgt spid="6">
                                            <p:txEl>
                                              <p:pRg st="13" end="1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6">
                                            <p:txEl>
                                              <p:pRg st="14" end="14"/>
                                            </p:txEl>
                                          </p:spTgt>
                                        </p:tgtEl>
                                        <p:attrNameLst>
                                          <p:attrName>style.visibility</p:attrName>
                                        </p:attrNameLst>
                                      </p:cBhvr>
                                      <p:to>
                                        <p:strVal val="visible"/>
                                      </p:to>
                                    </p:set>
                                    <p:anim calcmode="lin" valueType="num">
                                      <p:cBhvr additive="base">
                                        <p:cTn id="85" dur="500" fill="hold"/>
                                        <p:tgtEl>
                                          <p:spTgt spid="6">
                                            <p:txEl>
                                              <p:pRg st="14" end="14"/>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6">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6">
                                            <p:txEl>
                                              <p:pRg st="15" end="15"/>
                                            </p:txEl>
                                          </p:spTgt>
                                        </p:tgtEl>
                                        <p:attrNameLst>
                                          <p:attrName>style.visibility</p:attrName>
                                        </p:attrNameLst>
                                      </p:cBhvr>
                                      <p:to>
                                        <p:strVal val="visible"/>
                                      </p:to>
                                    </p:set>
                                    <p:anim calcmode="lin" valueType="num">
                                      <p:cBhvr additive="base">
                                        <p:cTn id="91" dur="500" fill="hold"/>
                                        <p:tgtEl>
                                          <p:spTgt spid="6">
                                            <p:txEl>
                                              <p:pRg st="15" end="15"/>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6">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6">
                                            <p:txEl>
                                              <p:pRg st="16" end="16"/>
                                            </p:txEl>
                                          </p:spTgt>
                                        </p:tgtEl>
                                        <p:attrNameLst>
                                          <p:attrName>style.visibility</p:attrName>
                                        </p:attrNameLst>
                                      </p:cBhvr>
                                      <p:to>
                                        <p:strVal val="visible"/>
                                      </p:to>
                                    </p:set>
                                    <p:anim calcmode="lin" valueType="num">
                                      <p:cBhvr additive="base">
                                        <p:cTn id="97" dur="500" fill="hold"/>
                                        <p:tgtEl>
                                          <p:spTgt spid="6">
                                            <p:txEl>
                                              <p:pRg st="16" end="16"/>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6">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6">
                                            <p:txEl>
                                              <p:pRg st="17" end="17"/>
                                            </p:txEl>
                                          </p:spTgt>
                                        </p:tgtEl>
                                        <p:attrNameLst>
                                          <p:attrName>style.visibility</p:attrName>
                                        </p:attrNameLst>
                                      </p:cBhvr>
                                      <p:to>
                                        <p:strVal val="visible"/>
                                      </p:to>
                                    </p:set>
                                    <p:anim calcmode="lin" valueType="num">
                                      <p:cBhvr additive="base">
                                        <p:cTn id="103" dur="500" fill="hold"/>
                                        <p:tgtEl>
                                          <p:spTgt spid="6">
                                            <p:txEl>
                                              <p:pRg st="17" end="17"/>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6">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D559F8-D294-D523-4BD8-8307C2D13C52}"/>
              </a:ext>
            </a:extLst>
          </p:cNvPr>
          <p:cNvSpPr>
            <a:spLocks noGrp="1"/>
          </p:cNvSpPr>
          <p:nvPr>
            <p:ph idx="1"/>
          </p:nvPr>
        </p:nvSpPr>
        <p:spPr/>
        <p:txBody>
          <a:bodyPr/>
          <a:lstStyle/>
          <a:p>
            <a:pPr marL="0" indent="0">
              <a:buNone/>
            </a:pPr>
            <a:r>
              <a:rPr lang="en-US" sz="1200" b="1" dirty="0">
                <a:latin typeface="Times New Roman" panose="02020603050405020304" pitchFamily="18" charset="0"/>
                <a:cs typeface="Times New Roman" panose="02020603050405020304" pitchFamily="18" charset="0"/>
              </a:rPr>
              <a:t>3. Flood Prediction</a:t>
            </a:r>
          </a:p>
          <a:p>
            <a:r>
              <a:rPr lang="en-US" sz="1200" dirty="0">
                <a:latin typeface="Times New Roman" panose="02020603050405020304" pitchFamily="18" charset="0"/>
                <a:cs typeface="Times New Roman" panose="02020603050405020304" pitchFamily="18" charset="0"/>
              </a:rPr>
              <a:t>Floods are among the most frequent natural disasters, with prediction models relying heavily on hydrological, meteorological, and geographical data.</a:t>
            </a:r>
          </a:p>
          <a:p>
            <a:r>
              <a:rPr lang="en-US" sz="1200" b="1" dirty="0">
                <a:latin typeface="Times New Roman" panose="02020603050405020304" pitchFamily="18" charset="0"/>
                <a:cs typeface="Times New Roman" panose="02020603050405020304" pitchFamily="18" charset="0"/>
              </a:rPr>
              <a:t>Techniques</a:t>
            </a:r>
            <a:r>
              <a:rPr lang="en-US" sz="1200" dirty="0">
                <a:latin typeface="Times New Roman" panose="02020603050405020304" pitchFamily="18" charset="0"/>
                <a:cs typeface="Times New Roman" panose="02020603050405020304" pitchFamily="18" charset="0"/>
              </a:rPr>
              <a:t>:</a:t>
            </a:r>
          </a:p>
          <a:p>
            <a:pPr lvl="1"/>
            <a:r>
              <a:rPr lang="en-US" sz="1200" dirty="0">
                <a:latin typeface="Times New Roman" panose="02020603050405020304" pitchFamily="18" charset="0"/>
                <a:cs typeface="Times New Roman" panose="02020603050405020304" pitchFamily="18" charset="0"/>
              </a:rPr>
              <a:t>Random Forest and Decision Trees are favored for their interpretability and ability to handle missing data.</a:t>
            </a:r>
          </a:p>
          <a:p>
            <a:pPr lvl="1"/>
            <a:r>
              <a:rPr lang="en-US" sz="1200" dirty="0">
                <a:latin typeface="Times New Roman" panose="02020603050405020304" pitchFamily="18" charset="0"/>
                <a:cs typeface="Times New Roman" panose="02020603050405020304" pitchFamily="18" charset="0"/>
              </a:rPr>
              <a:t>Recurrent Neural Networks (RNNs) are employed for time-series forecasting, analyzing rainfall and river discharge trends.</a:t>
            </a:r>
          </a:p>
          <a:p>
            <a:r>
              <a:rPr lang="en-US" sz="1200" b="1" dirty="0">
                <a:latin typeface="Times New Roman" panose="02020603050405020304" pitchFamily="18" charset="0"/>
                <a:cs typeface="Times New Roman" panose="02020603050405020304" pitchFamily="18" charset="0"/>
              </a:rPr>
              <a:t>Notable Studies</a:t>
            </a:r>
            <a:r>
              <a:rPr lang="en-US" sz="1200" dirty="0">
                <a:latin typeface="Times New Roman" panose="02020603050405020304" pitchFamily="18" charset="0"/>
                <a:cs typeface="Times New Roman" panose="02020603050405020304" pitchFamily="18" charset="0"/>
              </a:rPr>
              <a:t>:</a:t>
            </a:r>
          </a:p>
          <a:p>
            <a:pPr lvl="1"/>
            <a:r>
              <a:rPr lang="en-US" sz="1200" dirty="0">
                <a:latin typeface="Times New Roman" panose="02020603050405020304" pitchFamily="18" charset="0"/>
                <a:cs typeface="Times New Roman" panose="02020603050405020304" pitchFamily="18" charset="0"/>
              </a:rPr>
              <a:t>A study by </a:t>
            </a:r>
            <a:r>
              <a:rPr lang="en-US" sz="1200" dirty="0" err="1">
                <a:latin typeface="Times New Roman" panose="02020603050405020304" pitchFamily="18" charset="0"/>
                <a:cs typeface="Times New Roman" panose="02020603050405020304" pitchFamily="18" charset="0"/>
              </a:rPr>
              <a:t>Mosavi</a:t>
            </a:r>
            <a:r>
              <a:rPr lang="en-US" sz="1200" dirty="0">
                <a:latin typeface="Times New Roman" panose="02020603050405020304" pitchFamily="18" charset="0"/>
                <a:cs typeface="Times New Roman" panose="02020603050405020304" pitchFamily="18" charset="0"/>
              </a:rPr>
              <a:t> et al. (2018) demonstrated the use of hybrid ML models combining ANN and support vector regression for flood prediction.</a:t>
            </a:r>
          </a:p>
          <a:p>
            <a:pPr lvl="1"/>
            <a:r>
              <a:rPr lang="en-US" sz="1200" dirty="0">
                <a:latin typeface="Times New Roman" panose="02020603050405020304" pitchFamily="18" charset="0"/>
                <a:cs typeface="Times New Roman" panose="02020603050405020304" pitchFamily="18" charset="0"/>
              </a:rPr>
              <a:t>Another study by Sit and Demir (2019) utilized LSTM networks for real-time flood forecasting, achieving high accuracy in river flow predictions.</a:t>
            </a:r>
          </a:p>
          <a:p>
            <a:endParaRPr lang="en-US" dirty="0"/>
          </a:p>
        </p:txBody>
      </p:sp>
    </p:spTree>
    <p:extLst>
      <p:ext uri="{BB962C8B-B14F-4D97-AF65-F5344CB8AC3E}">
        <p14:creationId xmlns:p14="http://schemas.microsoft.com/office/powerpoint/2010/main" val="1535332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BF67-395F-4EAB-425A-418A819B777A}"/>
              </a:ext>
            </a:extLst>
          </p:cNvPr>
          <p:cNvSpPr>
            <a:spLocks noGrp="1"/>
          </p:cNvSpPr>
          <p:nvPr>
            <p:ph type="title"/>
          </p:nvPr>
        </p:nvSpPr>
        <p:spPr/>
        <p:txBody>
          <a:bodyPr/>
          <a:lstStyle/>
          <a:p>
            <a:r>
              <a:rPr lang="en-US" dirty="0"/>
              <a:t>RESEARCH GAPS IDENTIFIED</a:t>
            </a:r>
          </a:p>
        </p:txBody>
      </p:sp>
      <p:sp>
        <p:nvSpPr>
          <p:cNvPr id="3" name="Content Placeholder 2">
            <a:extLst>
              <a:ext uri="{FF2B5EF4-FFF2-40B4-BE49-F238E27FC236}">
                <a16:creationId xmlns:a16="http://schemas.microsoft.com/office/drawing/2014/main" id="{A2E7FAD8-B101-A15B-0497-F54F17AF4BF1}"/>
              </a:ext>
            </a:extLst>
          </p:cNvPr>
          <p:cNvSpPr>
            <a:spLocks noGrp="1"/>
          </p:cNvSpPr>
          <p:nvPr>
            <p:ph idx="1"/>
          </p:nvPr>
        </p:nvSpPr>
        <p:spPr/>
        <p:txBody>
          <a:bodyPr>
            <a:normAutofit fontScale="85000" lnSpcReduction="20000"/>
          </a:bodyPr>
          <a:lstStyle/>
          <a:p>
            <a:r>
              <a:rPr lang="en-US" b="1" dirty="0"/>
              <a:t>Real-Time Data Integration</a:t>
            </a:r>
            <a:r>
              <a:rPr lang="en-US" dirty="0"/>
              <a:t>: Limited use of real-time satellite and IoT data affects prediction accuracy.</a:t>
            </a:r>
          </a:p>
          <a:p>
            <a:r>
              <a:rPr lang="en-US" b="1" dirty="0"/>
              <a:t>Multi-Hazard Prediction</a:t>
            </a:r>
            <a:r>
              <a:rPr lang="en-US" dirty="0"/>
              <a:t>: Focus on single disasters ignores interconnected events like floods from hurricanes.</a:t>
            </a:r>
          </a:p>
          <a:p>
            <a:r>
              <a:rPr lang="en-US" b="1" dirty="0"/>
              <a:t>Model Generalization</a:t>
            </a:r>
            <a:r>
              <a:rPr lang="en-US" dirty="0"/>
              <a:t>: Models struggle to adapt to diverse geographic regions.</a:t>
            </a:r>
          </a:p>
          <a:p>
            <a:r>
              <a:rPr lang="en-US" b="1" dirty="0"/>
              <a:t>Data Preprocessing</a:t>
            </a:r>
            <a:r>
              <a:rPr lang="en-US" dirty="0"/>
              <a:t>: Issues with handling missing, imbalanced, or noisy data.</a:t>
            </a:r>
          </a:p>
          <a:p>
            <a:r>
              <a:rPr lang="en-US" b="1" dirty="0"/>
              <a:t>Explainable AI (XAI)</a:t>
            </a:r>
            <a:r>
              <a:rPr lang="en-US" dirty="0"/>
              <a:t>: Lack of transparency in predictions reduces trust.</a:t>
            </a:r>
          </a:p>
          <a:p>
            <a:r>
              <a:rPr lang="en-US" b="1" dirty="0"/>
              <a:t>Spatiotemporal Analysis</a:t>
            </a:r>
            <a:r>
              <a:rPr lang="en-US" dirty="0"/>
              <a:t>: Inadequate modeling of time-series and spatial patterns.</a:t>
            </a:r>
          </a:p>
          <a:p>
            <a:r>
              <a:rPr lang="en-US" b="1" dirty="0"/>
              <a:t>Socioeconomic Impact</a:t>
            </a:r>
            <a:r>
              <a:rPr lang="en-US" dirty="0"/>
              <a:t>: Limited inclusion of socioeconomic variables in predictions.</a:t>
            </a:r>
          </a:p>
          <a:p>
            <a:r>
              <a:rPr lang="en-US" b="1" dirty="0"/>
              <a:t>Open-Source Tools</a:t>
            </a:r>
            <a:r>
              <a:rPr lang="en-US" dirty="0"/>
              <a:t>: Insufficient use of open datasets and reproducible methods.</a:t>
            </a:r>
          </a:p>
          <a:p>
            <a:r>
              <a:rPr lang="en-US" b="1" dirty="0"/>
              <a:t>Scalability</a:t>
            </a:r>
            <a:r>
              <a:rPr lang="en-US" dirty="0"/>
              <a:t>: Many systems are not robust enough for real-world deployment.</a:t>
            </a:r>
          </a:p>
          <a:p>
            <a:r>
              <a:rPr lang="en-US" b="1" dirty="0"/>
              <a:t>Ethical Concerns</a:t>
            </a:r>
            <a:r>
              <a:rPr lang="en-US" dirty="0"/>
              <a:t>: Privacy and fairness in data handling need more attention.</a:t>
            </a:r>
          </a:p>
        </p:txBody>
      </p:sp>
    </p:spTree>
    <p:extLst>
      <p:ext uri="{BB962C8B-B14F-4D97-AF65-F5344CB8AC3E}">
        <p14:creationId xmlns:p14="http://schemas.microsoft.com/office/powerpoint/2010/main" val="2146259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Proposed Methodology</a:t>
            </a:r>
          </a:p>
        </p:txBody>
      </p:sp>
      <p:sp>
        <p:nvSpPr>
          <p:cNvPr id="3" name="Content Placeholder 2"/>
          <p:cNvSpPr>
            <a:spLocks noGrp="1"/>
          </p:cNvSpPr>
          <p:nvPr>
            <p:ph idx="1"/>
          </p:nvPr>
        </p:nvSpPr>
        <p:spPr/>
        <p:txBody>
          <a:bodyPr>
            <a:noAutofit/>
          </a:bodyPr>
          <a:lstStyle/>
          <a:p>
            <a:pPr marL="0" indent="0">
              <a:buNone/>
            </a:pPr>
            <a:r>
              <a:rPr lang="en-US" sz="2000" dirty="0">
                <a:latin typeface="Times New Roman" panose="02020603050405020304" pitchFamily="18" charset="0"/>
                <a:cs typeface="Times New Roman" panose="02020603050405020304" pitchFamily="18" charset="0"/>
              </a:rPr>
              <a:t>The proposed method involves two key phases: disaster prediction and post-disaster spread modeling. In the prediction phase, satellite data will be processed using machine learning algorithms to detect patterns that indicate the likelihood of large-scale natural disasters, such as hurricanes, earthquakes, or floods. This analysis will be complemented by human-generated data, such as social media posts, sensor readings, and local reports, to increase the accuracy and timeliness of the predictions.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Once a potential disaster is identified, the second phase will focus on modeling the spread dynamics of the disaster's impact. This will involve simulating the progression of the disaster using both historical data and real-time inputs. The model will take into account factors like geographical conditions, population density, and infrastructure to estimate the areas most affected. The combined data-driven insights will help authorities not only predict but also manage disaster scenarios, providing tools for efficient evacuation planning, resource allocation, and damage mitigation.</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Objectives</a:t>
            </a:r>
          </a:p>
        </p:txBody>
      </p:sp>
      <p:sp>
        <p:nvSpPr>
          <p:cNvPr id="3" name="Content Placeholder 2"/>
          <p:cNvSpPr>
            <a:spLocks noGrp="1"/>
          </p:cNvSpPr>
          <p:nvPr>
            <p:ph idx="1"/>
          </p:nvPr>
        </p:nvSpPr>
        <p:spPr/>
        <p:txBody>
          <a:bodyPr>
            <a:normAutofit/>
          </a:bodyPr>
          <a:lstStyle/>
          <a:p>
            <a:pPr marL="0" indent="0">
              <a:buNone/>
            </a:pPr>
            <a:r>
              <a:rPr lang="en-US" dirty="0">
                <a:latin typeface="Times New Roman" panose="02020603050405020304" pitchFamily="18" charset="0"/>
                <a:cs typeface="Times New Roman" panose="02020603050405020304" pitchFamily="18" charset="0"/>
              </a:rPr>
              <a:t>The primary objective of this project is to develop a system that predicts large-scale natural disasters, such as hurricanes, floods, earthquakes, and wildfires, by processing satellite and human-generated data. The system aims to provide real-time monitoring and issue timely alerts to ensure early detection and intervention. Additionally, it seeks to model the post-disaster spread dynamics, simulating the progression and impact of disasters using geographical and environmental data. By integrating diverse data sources, the system will enhance the accuracy of predictions, supporting decision-makers in planning evacuations, resource management, and disaster recovery. Ultimately, the goal is to minimize the social, environmental, and economic impacts of natural disasters while creating a scalable and adaptable framework that can be applied to various disaster scenarios globally.</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System design – Architecture diagram</a:t>
            </a:r>
            <a:endParaRPr lang="en-GB" dirty="0"/>
          </a:p>
        </p:txBody>
      </p:sp>
      <p:pic>
        <p:nvPicPr>
          <p:cNvPr id="6" name="Content Placeholder 5" descr="err"/>
          <p:cNvPicPr>
            <a:picLocks noGrp="1" noChangeAspect="1"/>
          </p:cNvPicPr>
          <p:nvPr>
            <p:ph idx="1"/>
          </p:nvPr>
        </p:nvPicPr>
        <p:blipFill>
          <a:blip r:embed="rId2"/>
          <a:stretch>
            <a:fillRect/>
          </a:stretch>
        </p:blipFill>
        <p:spPr>
          <a:xfrm>
            <a:off x="2640177" y="1438910"/>
            <a:ext cx="6063615" cy="3980180"/>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A3247-C531-46DE-EC2C-C9AE2FD1BD86}"/>
              </a:ext>
            </a:extLst>
          </p:cNvPr>
          <p:cNvSpPr>
            <a:spLocks noGrp="1"/>
          </p:cNvSpPr>
          <p:nvPr>
            <p:ph type="title"/>
          </p:nvPr>
        </p:nvSpPr>
        <p:spPr/>
        <p:txBody>
          <a:bodyPr/>
          <a:lstStyle/>
          <a:p>
            <a:r>
              <a:rPr lang="en-US" dirty="0"/>
              <a:t>Implementation steps</a:t>
            </a:r>
          </a:p>
        </p:txBody>
      </p:sp>
      <p:sp>
        <p:nvSpPr>
          <p:cNvPr id="3" name="Content Placeholder 2">
            <a:extLst>
              <a:ext uri="{FF2B5EF4-FFF2-40B4-BE49-F238E27FC236}">
                <a16:creationId xmlns:a16="http://schemas.microsoft.com/office/drawing/2014/main" id="{4A2EBF08-8FD0-6F2A-1673-866A3899D479}"/>
              </a:ext>
            </a:extLst>
          </p:cNvPr>
          <p:cNvSpPr>
            <a:spLocks noGrp="1"/>
          </p:cNvSpPr>
          <p:nvPr>
            <p:ph idx="1"/>
          </p:nvPr>
        </p:nvSpPr>
        <p:spPr/>
        <p:txBody>
          <a:bodyPr>
            <a:normAutofit/>
          </a:bodyPr>
          <a:lstStyle/>
          <a:p>
            <a:pPr>
              <a:buFont typeface="+mj-lt"/>
              <a:buAutoNum type="arabicPeriod"/>
            </a:pPr>
            <a:r>
              <a:rPr lang="en-US" sz="1200" b="1" dirty="0"/>
              <a:t>System Architecture</a:t>
            </a:r>
            <a:endParaRPr lang="en-US" sz="1200" dirty="0"/>
          </a:p>
          <a:p>
            <a:pPr marL="742950" lvl="1" indent="-285750">
              <a:buFont typeface="+mj-lt"/>
              <a:buAutoNum type="arabicPeriod"/>
            </a:pPr>
            <a:r>
              <a:rPr lang="en-US" sz="1200" b="1" dirty="0"/>
              <a:t>Input</a:t>
            </a:r>
            <a:r>
              <a:rPr lang="en-US" sz="1200" dirty="0"/>
              <a:t>: Satellite data, IoT sensors, public datasets.</a:t>
            </a:r>
          </a:p>
          <a:p>
            <a:pPr marL="742950" lvl="1" indent="-285750">
              <a:buFont typeface="+mj-lt"/>
              <a:buAutoNum type="arabicPeriod"/>
            </a:pPr>
            <a:r>
              <a:rPr lang="en-US" sz="1200" b="1" dirty="0"/>
              <a:t>Processing</a:t>
            </a:r>
            <a:r>
              <a:rPr lang="en-US" sz="1200" dirty="0"/>
              <a:t>: Cloud-based server for data preprocessing, model training, and inference.</a:t>
            </a:r>
          </a:p>
          <a:p>
            <a:pPr marL="742950" lvl="1" indent="-285750">
              <a:buFont typeface="+mj-lt"/>
              <a:buAutoNum type="arabicPeriod"/>
            </a:pPr>
            <a:r>
              <a:rPr lang="en-US" sz="1200" b="1" dirty="0"/>
              <a:t>UI</a:t>
            </a:r>
            <a:r>
              <a:rPr lang="en-US" sz="1200" dirty="0"/>
              <a:t>: Flask and </a:t>
            </a:r>
            <a:r>
              <a:rPr lang="en-US" sz="1200" dirty="0" err="1"/>
              <a:t>Streamlit</a:t>
            </a:r>
            <a:r>
              <a:rPr lang="en-US" sz="1200" dirty="0"/>
              <a:t> web app for real-time visualization and alerts.</a:t>
            </a:r>
          </a:p>
          <a:p>
            <a:pPr>
              <a:buFont typeface="+mj-lt"/>
              <a:buAutoNum type="arabicPeriod"/>
            </a:pPr>
            <a:r>
              <a:rPr lang="en-US" sz="1200" b="1" dirty="0"/>
              <a:t>Key Modules</a:t>
            </a:r>
            <a:endParaRPr lang="en-US" sz="1200" dirty="0"/>
          </a:p>
          <a:p>
            <a:pPr marL="742950" lvl="1" indent="-285750">
              <a:buFont typeface="+mj-lt"/>
              <a:buAutoNum type="arabicPeriod"/>
            </a:pPr>
            <a:r>
              <a:rPr lang="en-US" sz="1200" b="1" dirty="0"/>
              <a:t>Data Ingestion</a:t>
            </a:r>
            <a:r>
              <a:rPr lang="en-US" sz="1200" dirty="0"/>
              <a:t>: Real-time and batch data collection via APIs.</a:t>
            </a:r>
          </a:p>
          <a:p>
            <a:pPr marL="742950" lvl="1" indent="-285750">
              <a:buFont typeface="+mj-lt"/>
              <a:buAutoNum type="arabicPeriod"/>
            </a:pPr>
            <a:r>
              <a:rPr lang="en-US" sz="1200" b="1" dirty="0"/>
              <a:t>Preprocessing</a:t>
            </a:r>
            <a:r>
              <a:rPr lang="en-US" sz="1200" dirty="0"/>
              <a:t>: Noise removal, scaling, and transformation for model readiness.</a:t>
            </a:r>
          </a:p>
          <a:p>
            <a:pPr marL="742950" lvl="1" indent="-285750">
              <a:buFont typeface="+mj-lt"/>
              <a:buAutoNum type="arabicPeriod"/>
            </a:pPr>
            <a:r>
              <a:rPr lang="en-US" sz="1200" b="1" dirty="0"/>
              <a:t>Feature Extraction</a:t>
            </a:r>
            <a:r>
              <a:rPr lang="en-US" sz="1200" dirty="0"/>
              <a:t>: GIS tools for spatial analysis, temporal pattern identification.</a:t>
            </a:r>
          </a:p>
          <a:p>
            <a:pPr marL="742950" lvl="1" indent="-285750">
              <a:buFont typeface="+mj-lt"/>
              <a:buAutoNum type="arabicPeriod"/>
            </a:pPr>
            <a:r>
              <a:rPr lang="en-US" sz="1200" b="1" dirty="0"/>
              <a:t>Prediction</a:t>
            </a:r>
            <a:r>
              <a:rPr lang="en-US" sz="1200" dirty="0"/>
              <a:t>: ML and deep learning models for disaster forecasting.</a:t>
            </a:r>
          </a:p>
          <a:p>
            <a:pPr marL="742950" lvl="1" indent="-285750">
              <a:buFont typeface="+mj-lt"/>
              <a:buAutoNum type="arabicPeriod"/>
            </a:pPr>
            <a:r>
              <a:rPr lang="en-US" sz="1200" b="1" dirty="0"/>
              <a:t>Visualization</a:t>
            </a:r>
            <a:r>
              <a:rPr lang="en-US" sz="1200" dirty="0"/>
              <a:t>: Dashboards with interactive maps and real-time alerts.</a:t>
            </a:r>
          </a:p>
          <a:p>
            <a:pPr marL="742950" lvl="1" indent="-285750">
              <a:buFont typeface="+mj-lt"/>
              <a:buAutoNum type="arabicPeriod"/>
            </a:pPr>
            <a:r>
              <a:rPr lang="en-US" sz="1200" b="1" dirty="0"/>
              <a:t>Database</a:t>
            </a:r>
            <a:r>
              <a:rPr lang="en-US" sz="1200" dirty="0"/>
              <a:t>: SQL/NoSQL for storing processed data and model outputs.</a:t>
            </a:r>
          </a:p>
          <a:p>
            <a:pPr>
              <a:buFont typeface="+mj-lt"/>
              <a:buAutoNum type="arabicPeriod"/>
            </a:pPr>
            <a:r>
              <a:rPr lang="en-US" sz="1200" b="1" dirty="0"/>
              <a:t>Implementation</a:t>
            </a:r>
            <a:endParaRPr lang="en-US" sz="1200" dirty="0"/>
          </a:p>
          <a:p>
            <a:pPr marL="742950" lvl="1" indent="-285750">
              <a:buFont typeface="+mj-lt"/>
              <a:buAutoNum type="arabicPeriod"/>
            </a:pPr>
            <a:r>
              <a:rPr lang="en-US" sz="1200" b="1" dirty="0"/>
              <a:t>Tools</a:t>
            </a:r>
            <a:r>
              <a:rPr lang="en-US" sz="1200" dirty="0"/>
              <a:t>: Python, Flask, </a:t>
            </a:r>
            <a:r>
              <a:rPr lang="en-US" sz="1200" dirty="0" err="1"/>
              <a:t>Streamlit</a:t>
            </a:r>
            <a:r>
              <a:rPr lang="en-US" sz="1200" dirty="0"/>
              <a:t>, TensorFlow, Scikit-learn, Matplotlib.</a:t>
            </a:r>
          </a:p>
          <a:p>
            <a:pPr marL="742950" lvl="1" indent="-285750">
              <a:buFont typeface="+mj-lt"/>
              <a:buAutoNum type="arabicPeriod"/>
            </a:pPr>
            <a:r>
              <a:rPr lang="en-US" sz="1200" b="1" dirty="0"/>
              <a:t>Data Flow</a:t>
            </a:r>
            <a:r>
              <a:rPr lang="en-US" sz="1200" dirty="0"/>
              <a:t>: Input → Preprocessing → Feature Engineering → Prediction → Visualization.</a:t>
            </a:r>
          </a:p>
          <a:p>
            <a:pPr marL="742950" lvl="1" indent="-285750">
              <a:buFont typeface="+mj-lt"/>
              <a:buAutoNum type="arabicPeriod"/>
            </a:pPr>
            <a:r>
              <a:rPr lang="en-US" sz="1200" b="1" dirty="0"/>
              <a:t>Model Training</a:t>
            </a:r>
            <a:r>
              <a:rPr lang="en-US" sz="1200" dirty="0"/>
              <a:t>: Hyperparameter tuning, ensemble techniques, and validation.</a:t>
            </a:r>
          </a:p>
          <a:p>
            <a:pPr marL="742950" lvl="1" indent="-285750">
              <a:buFont typeface="+mj-lt"/>
              <a:buAutoNum type="arabicPeriod"/>
            </a:pPr>
            <a:r>
              <a:rPr lang="en-US" sz="1200" b="1" dirty="0"/>
              <a:t>Web App</a:t>
            </a:r>
            <a:r>
              <a:rPr lang="en-US" sz="1200" dirty="0"/>
              <a:t>: User-friendly interface with real-time updates and alerts.</a:t>
            </a:r>
          </a:p>
          <a:p>
            <a:pPr marL="742950" lvl="1" indent="-285750">
              <a:buFont typeface="+mj-lt"/>
              <a:buAutoNum type="arabicPeriod"/>
            </a:pPr>
            <a:r>
              <a:rPr lang="en-US" sz="1200" b="1" dirty="0"/>
              <a:t>Deployment</a:t>
            </a:r>
            <a:r>
              <a:rPr lang="en-US" sz="1200" dirty="0"/>
              <a:t>: Cloud-based deployment on AWS or Google Cloud.</a:t>
            </a:r>
          </a:p>
          <a:p>
            <a:pPr>
              <a:buFont typeface="+mj-lt"/>
              <a:buAutoNum type="arabicPeriod"/>
            </a:pPr>
            <a:r>
              <a:rPr lang="en-US" sz="1200" b="1" dirty="0"/>
              <a:t>Scalability &amp; Security</a:t>
            </a:r>
            <a:endParaRPr lang="en-US" sz="1200" dirty="0"/>
          </a:p>
          <a:p>
            <a:pPr marL="742950" lvl="1" indent="-285750">
              <a:buFont typeface="+mj-lt"/>
              <a:buAutoNum type="arabicPeriod"/>
            </a:pPr>
            <a:r>
              <a:rPr lang="en-US" sz="1200" dirty="0"/>
              <a:t>Distributed computing and caching for performance.</a:t>
            </a:r>
          </a:p>
          <a:p>
            <a:pPr marL="742950" lvl="1" indent="-285750">
              <a:buFont typeface="+mj-lt"/>
              <a:buAutoNum type="arabicPeriod"/>
            </a:pPr>
            <a:r>
              <a:rPr lang="en-US" sz="1200" dirty="0"/>
              <a:t>Data encryption and role-based access for privacy.</a:t>
            </a:r>
          </a:p>
          <a:p>
            <a:r>
              <a:rPr lang="en-US" sz="1200" dirty="0"/>
              <a:t>This streamlined design ensures efficient disaster prediction and management through scalable and secure systems.</a:t>
            </a:r>
          </a:p>
          <a:p>
            <a:pPr marL="0" indent="0">
              <a:buNone/>
            </a:pPr>
            <a:endParaRPr lang="en-US" sz="1200" dirty="0"/>
          </a:p>
        </p:txBody>
      </p:sp>
    </p:spTree>
    <p:extLst>
      <p:ext uri="{BB962C8B-B14F-4D97-AF65-F5344CB8AC3E}">
        <p14:creationId xmlns:p14="http://schemas.microsoft.com/office/powerpoint/2010/main" val="2188442741"/>
      </p:ext>
    </p:extLst>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Bioinformatics</Template>
  <TotalTime>31</TotalTime>
  <Words>2130</Words>
  <Application>Microsoft Macintosh PowerPoint</Application>
  <PresentationFormat>Widescreen</PresentationFormat>
  <Paragraphs>147</Paragraphs>
  <Slides>17</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Bookman Old Style</vt:lpstr>
      <vt:lpstr>Calibri</vt:lpstr>
      <vt:lpstr>Cambria</vt:lpstr>
      <vt:lpstr>Helvetica</vt:lpstr>
      <vt:lpstr>Times New Roman</vt:lpstr>
      <vt:lpstr>Verdana</vt:lpstr>
      <vt:lpstr>Bioinformatics</vt:lpstr>
      <vt:lpstr>PROACTIVE DISASTER DETECTION</vt:lpstr>
      <vt:lpstr>Introduction</vt:lpstr>
      <vt:lpstr>Literature Review</vt:lpstr>
      <vt:lpstr>PowerPoint Presentation</vt:lpstr>
      <vt:lpstr>RESEARCH GAPS IDENTIFIED</vt:lpstr>
      <vt:lpstr>Proposed Methodology</vt:lpstr>
      <vt:lpstr>Objectives</vt:lpstr>
      <vt:lpstr>System design – Architecture diagram</vt:lpstr>
      <vt:lpstr>Implementation steps</vt:lpstr>
      <vt:lpstr>Hardware and Software Details </vt:lpstr>
      <vt:lpstr>Timeline of project - GHANT CHART</vt:lpstr>
      <vt:lpstr>Expected Outcomes</vt:lpstr>
      <vt:lpstr>Results </vt:lpstr>
      <vt:lpstr>Conclusion</vt:lpstr>
      <vt:lpstr>References</vt:lpstr>
      <vt:lpstr>Publication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A158</cp:lastModifiedBy>
  <cp:revision>29</cp:revision>
  <dcterms:created xsi:type="dcterms:W3CDTF">2023-03-16T03:26:00Z</dcterms:created>
  <dcterms:modified xsi:type="dcterms:W3CDTF">2025-01-11T05:01:33Z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DBBC88B4605A472DB5DC09BC6E17B15B_12</vt:lpwstr>
  </property>
  <property fmtid="{D5CDD505-2E9C-101B-9397-08002B2CF9AE}" pid="3" name="KSOProductBuildVer">
    <vt:lpwstr>1033-12.2.0.18586</vt:lpwstr>
  </property>
</Properties>
</file>